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98"/>
  </p:notesMasterIdLst>
  <p:handoutMasterIdLst>
    <p:handoutMasterId r:id="rId99"/>
  </p:handoutMasterIdLst>
  <p:sldIdLst>
    <p:sldId id="337" r:id="rId6"/>
    <p:sldId id="339" r:id="rId7"/>
    <p:sldId id="259" r:id="rId8"/>
    <p:sldId id="260" r:id="rId9"/>
    <p:sldId id="261" r:id="rId10"/>
    <p:sldId id="266" r:id="rId11"/>
    <p:sldId id="267" r:id="rId12"/>
    <p:sldId id="268" r:id="rId13"/>
    <p:sldId id="400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79" r:id="rId25"/>
    <p:sldId id="262" r:id="rId26"/>
    <p:sldId id="797" r:id="rId27"/>
    <p:sldId id="282" r:id="rId28"/>
    <p:sldId id="288" r:id="rId29"/>
    <p:sldId id="732" r:id="rId30"/>
    <p:sldId id="289" r:id="rId31"/>
    <p:sldId id="290" r:id="rId32"/>
    <p:sldId id="291" r:id="rId33"/>
    <p:sldId id="292" r:id="rId34"/>
    <p:sldId id="293" r:id="rId35"/>
    <p:sldId id="294" r:id="rId36"/>
    <p:sldId id="263" r:id="rId37"/>
    <p:sldId id="675" r:id="rId38"/>
    <p:sldId id="295" r:id="rId39"/>
    <p:sldId id="300" r:id="rId40"/>
    <p:sldId id="301" r:id="rId41"/>
    <p:sldId id="586" r:id="rId42"/>
    <p:sldId id="302" r:id="rId43"/>
    <p:sldId id="587" r:id="rId44"/>
    <p:sldId id="303" r:id="rId45"/>
    <p:sldId id="304" r:id="rId46"/>
    <p:sldId id="305" r:id="rId47"/>
    <p:sldId id="306" r:id="rId48"/>
    <p:sldId id="618" r:id="rId49"/>
    <p:sldId id="619" r:id="rId50"/>
    <p:sldId id="620" r:id="rId51"/>
    <p:sldId id="311" r:id="rId52"/>
    <p:sldId id="312" r:id="rId53"/>
    <p:sldId id="313" r:id="rId54"/>
    <p:sldId id="264" r:id="rId55"/>
    <p:sldId id="898" r:id="rId56"/>
    <p:sldId id="621" r:id="rId57"/>
    <p:sldId id="622" r:id="rId58"/>
    <p:sldId id="503" r:id="rId59"/>
    <p:sldId id="504" r:id="rId60"/>
    <p:sldId id="296" r:id="rId61"/>
    <p:sldId id="315" r:id="rId62"/>
    <p:sldId id="320" r:id="rId63"/>
    <p:sldId id="865" r:id="rId64"/>
    <p:sldId id="321" r:id="rId65"/>
    <p:sldId id="322" r:id="rId66"/>
    <p:sldId id="323" r:id="rId67"/>
    <p:sldId id="314" r:id="rId68"/>
    <p:sldId id="324" r:id="rId69"/>
    <p:sldId id="623" r:id="rId70"/>
    <p:sldId id="624" r:id="rId71"/>
    <p:sldId id="625" r:id="rId72"/>
    <p:sldId id="626" r:id="rId73"/>
    <p:sldId id="627" r:id="rId74"/>
    <p:sldId id="628" r:id="rId75"/>
    <p:sldId id="629" r:id="rId76"/>
    <p:sldId id="265" r:id="rId77"/>
    <p:sldId id="939" r:id="rId78"/>
    <p:sldId id="297" r:id="rId79"/>
    <p:sldId id="325" r:id="rId80"/>
    <p:sldId id="326" r:id="rId81"/>
    <p:sldId id="327" r:id="rId82"/>
    <p:sldId id="655" r:id="rId83"/>
    <p:sldId id="328" r:id="rId84"/>
    <p:sldId id="329" r:id="rId85"/>
    <p:sldId id="330" r:id="rId86"/>
    <p:sldId id="331" r:id="rId87"/>
    <p:sldId id="332" r:id="rId88"/>
    <p:sldId id="333" r:id="rId89"/>
    <p:sldId id="656" r:id="rId90"/>
    <p:sldId id="657" r:id="rId91"/>
    <p:sldId id="669" r:id="rId92"/>
    <p:sldId id="658" r:id="rId93"/>
    <p:sldId id="659" r:id="rId94"/>
    <p:sldId id="660" r:id="rId95"/>
    <p:sldId id="661" r:id="rId96"/>
    <p:sldId id="662" r:id="rId97"/>
  </p:sldIdLst>
  <p:sldSz cx="9144000" cy="6858000" type="screen4x3"/>
  <p:notesSz cx="6858000" cy="9144000"/>
  <p:custDataLst>
    <p:tags r:id="rId10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7" userDrawn="1">
          <p15:clr>
            <a:srgbClr val="A4A3A4"/>
          </p15:clr>
        </p15:guide>
        <p15:guide id="2" pos="30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077"/>
        <p:guide pos="3006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notesMaster" Target="notesMasters/notesMaster1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3" Type="http://schemas.openxmlformats.org/officeDocument/2006/relationships/tags" Target="tags/tag3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9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4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ctr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ctr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ctr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ctr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ctr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ctr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ctr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ctr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ctr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ctr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ctr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ctr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ctr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ctr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4" Type="http://schemas.openxmlformats.org/officeDocument/2006/relationships/theme" Target="../theme/theme4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676525" y="38100"/>
            <a:ext cx="6351588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2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1" name="Picture 29" descr="陕科大形象设计手册基础部分-0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375" y="7938"/>
            <a:ext cx="2597150" cy="5556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2" name="直接连接符 2"/>
          <p:cNvCxnSpPr/>
          <p:nvPr userDrawn="1"/>
        </p:nvCxnSpPr>
        <p:spPr>
          <a:xfrm>
            <a:off x="0" y="6400800"/>
            <a:ext cx="913923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4" name="文本框 1"/>
          <p:cNvSpPr txBox="1"/>
          <p:nvPr userDrawn="1"/>
        </p:nvSpPr>
        <p:spPr>
          <a:xfrm>
            <a:off x="1835150" y="6354763"/>
            <a:ext cx="4752975" cy="4206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     《 现代EDA技术及应用》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035" name="文本框 3"/>
          <p:cNvSpPr txBox="1"/>
          <p:nvPr userDrawn="1"/>
        </p:nvSpPr>
        <p:spPr>
          <a:xfrm>
            <a:off x="5541963" y="55563"/>
            <a:ext cx="32797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第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章 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常用数字器件的描述</a:t>
            </a:r>
            <a:endParaRPr lang="en-US" altLang="zh-CN" sz="2000" b="1" dirty="0">
              <a:latin typeface="Comic Sans MS" panose="030F0702030302020204" pitchFamily="2" charset="0"/>
              <a:ea typeface="楷体_GB2312" pitchFamily="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0" fontAlgn="ctr" latinLnBrk="1" hangingPunct="0">
        <a:lnSpc>
          <a:spcPct val="10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>
          <a:latin typeface="+mn-lt"/>
          <a:ea typeface="+mn-ea"/>
          <a:cs typeface="+mn-cs"/>
        </a:defRPr>
      </a:lvl1pPr>
      <a:lvl2pPr marL="342900" lvl="1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>
          <a:latin typeface="+mn-lt"/>
          <a:ea typeface="+mn-ea"/>
          <a:cs typeface="+mn-cs"/>
        </a:defRPr>
      </a:lvl2pPr>
      <a:lvl3pPr marL="742950" lvl="2" indent="-28575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>
          <a:latin typeface="+mn-lt"/>
          <a:ea typeface="+mn-ea"/>
          <a:cs typeface="+mn-cs"/>
        </a:defRPr>
      </a:lvl3pPr>
      <a:lvl4pPr marL="1143000" lvl="3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400" b="0" i="0" u="none" kern="1200">
          <a:latin typeface="+mn-lt"/>
          <a:ea typeface="+mn-ea"/>
          <a:cs typeface="+mn-cs"/>
        </a:defRPr>
      </a:lvl4pPr>
      <a:lvl5pPr marL="1600200" lvl="4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5pPr>
      <a:lvl6pPr marL="2514600" lvl="5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6pPr>
      <a:lvl7pPr marL="2971800" lvl="6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7pPr>
      <a:lvl8pPr marL="3429000" lvl="7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8pPr>
      <a:lvl9pPr marL="3886200" lvl="8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AutoShape 19"/>
          <p:cNvSpPr/>
          <p:nvPr userDrawn="1"/>
        </p:nvSpPr>
        <p:spPr>
          <a:xfrm>
            <a:off x="2676525" y="38100"/>
            <a:ext cx="6351588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53" name="Picture 20"/>
          <p:cNvPicPr>
            <a:picLocks noChangeAspect="1"/>
          </p:cNvPicPr>
          <p:nvPr userDrawn="1"/>
        </p:nvPicPr>
        <p:blipFill>
          <a:blip r:embed="rId12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4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55" name="Picture 29" descr="陕科大形象设计手册基础部分-0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375" y="7938"/>
            <a:ext cx="2597150" cy="5556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56" name="直接连接符 2"/>
          <p:cNvCxnSpPr/>
          <p:nvPr userDrawn="1"/>
        </p:nvCxnSpPr>
        <p:spPr>
          <a:xfrm>
            <a:off x="0" y="6400800"/>
            <a:ext cx="913923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7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8" name="文本框 1"/>
          <p:cNvSpPr txBox="1"/>
          <p:nvPr userDrawn="1"/>
        </p:nvSpPr>
        <p:spPr>
          <a:xfrm>
            <a:off x="1835150" y="6354763"/>
            <a:ext cx="4752975" cy="4206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     《 现代EDA技术及应用》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059" name="文本框 3"/>
          <p:cNvSpPr txBox="1"/>
          <p:nvPr userDrawn="1"/>
        </p:nvSpPr>
        <p:spPr>
          <a:xfrm>
            <a:off x="5541963" y="55563"/>
            <a:ext cx="32797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第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章 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常用数字器件的描述</a:t>
            </a:r>
            <a:endParaRPr lang="en-US" altLang="zh-CN" sz="2000" b="1" dirty="0">
              <a:latin typeface="Comic Sans MS" panose="030F0702030302020204" pitchFamily="2" charset="0"/>
              <a:ea typeface="楷体_GB2312" pitchFamily="1" charset="-122"/>
            </a:endParaRPr>
          </a:p>
        </p:txBody>
      </p:sp>
      <p:sp>
        <p:nvSpPr>
          <p:cNvPr id="2060" name="日期占位符 2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2061" name="页脚占位符 3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62" name="灯片编号占位符 4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0" fontAlgn="ctr" latinLnBrk="1" hangingPunct="0">
        <a:lnSpc>
          <a:spcPct val="10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>
          <a:latin typeface="+mn-lt"/>
          <a:ea typeface="+mn-ea"/>
          <a:cs typeface="+mn-cs"/>
        </a:defRPr>
      </a:lvl1pPr>
      <a:lvl2pPr marL="342900" lvl="1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>
          <a:latin typeface="+mn-lt"/>
          <a:ea typeface="+mn-ea"/>
          <a:cs typeface="+mn-cs"/>
        </a:defRPr>
      </a:lvl2pPr>
      <a:lvl3pPr marL="742950" lvl="2" indent="-28575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>
          <a:latin typeface="+mn-lt"/>
          <a:ea typeface="+mn-ea"/>
          <a:cs typeface="+mn-cs"/>
        </a:defRPr>
      </a:lvl3pPr>
      <a:lvl4pPr marL="1143000" lvl="3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400" b="0" i="0" u="none" kern="1200">
          <a:latin typeface="+mn-lt"/>
          <a:ea typeface="+mn-ea"/>
          <a:cs typeface="+mn-cs"/>
        </a:defRPr>
      </a:lvl4pPr>
      <a:lvl5pPr marL="1600200" lvl="4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5pPr>
      <a:lvl6pPr marL="2514600" lvl="5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6pPr>
      <a:lvl7pPr marL="2971800" lvl="6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7pPr>
      <a:lvl8pPr marL="3429000" lvl="7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8pPr>
      <a:lvl9pPr marL="3886200" lvl="8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AutoShape 19"/>
          <p:cNvSpPr/>
          <p:nvPr userDrawn="1"/>
        </p:nvSpPr>
        <p:spPr>
          <a:xfrm>
            <a:off x="2676525" y="38100"/>
            <a:ext cx="6351588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7" name="Picture 20"/>
          <p:cNvPicPr>
            <a:picLocks noChangeAspect="1"/>
          </p:cNvPicPr>
          <p:nvPr userDrawn="1"/>
        </p:nvPicPr>
        <p:blipFill>
          <a:blip r:embed="rId12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8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9" name="Picture 29" descr="陕科大形象设计手册基础部分-0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375" y="7938"/>
            <a:ext cx="2597150" cy="5556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080" name="直接连接符 2"/>
          <p:cNvCxnSpPr/>
          <p:nvPr userDrawn="1"/>
        </p:nvCxnSpPr>
        <p:spPr>
          <a:xfrm>
            <a:off x="0" y="6400800"/>
            <a:ext cx="913923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1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2" name="文本框 1"/>
          <p:cNvSpPr txBox="1"/>
          <p:nvPr userDrawn="1"/>
        </p:nvSpPr>
        <p:spPr>
          <a:xfrm>
            <a:off x="1835150" y="6354763"/>
            <a:ext cx="4752975" cy="4206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     《 现代EDA技术及应用》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083" name="文本框 3"/>
          <p:cNvSpPr txBox="1"/>
          <p:nvPr userDrawn="1"/>
        </p:nvSpPr>
        <p:spPr>
          <a:xfrm>
            <a:off x="5541963" y="55563"/>
            <a:ext cx="32797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第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章 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常用数字器件的描述</a:t>
            </a:r>
            <a:endParaRPr lang="en-US" altLang="zh-CN" sz="2000" b="1" dirty="0">
              <a:latin typeface="Comic Sans MS" panose="030F0702030302020204" pitchFamily="2" charset="0"/>
              <a:ea typeface="楷体_GB2312" pitchFamily="1" charset="-122"/>
            </a:endParaRPr>
          </a:p>
        </p:txBody>
      </p:sp>
      <p:sp>
        <p:nvSpPr>
          <p:cNvPr id="3084" name="日期占位符 2"/>
          <p:cNvSpPr>
            <a:spLocks noGrp="1"/>
          </p:cNvSpPr>
          <p:nvPr>
            <p:ph type="dt" sz="half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085" name="页脚占位符 3"/>
          <p:cNvSpPr>
            <a:spLocks noGrp="1"/>
          </p:cNvSpPr>
          <p:nvPr>
            <p:ph type="ftr" sz="quarte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3086" name="灯片编号占位符 4"/>
          <p:cNvSpPr>
            <a:spLocks noGrp="1"/>
          </p:cNvSpPr>
          <p:nvPr>
            <p:ph type="sldNum" sz="quarter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8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0" fontAlgn="ctr" latinLnBrk="1" hangingPunct="0">
        <a:lnSpc>
          <a:spcPct val="10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>
          <a:latin typeface="+mn-lt"/>
          <a:ea typeface="+mn-ea"/>
          <a:cs typeface="+mn-cs"/>
        </a:defRPr>
      </a:lvl1pPr>
      <a:lvl2pPr marL="342900" lvl="1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>
          <a:latin typeface="+mn-lt"/>
          <a:ea typeface="+mn-ea"/>
          <a:cs typeface="+mn-cs"/>
        </a:defRPr>
      </a:lvl2pPr>
      <a:lvl3pPr marL="742950" lvl="2" indent="-28575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>
          <a:latin typeface="+mn-lt"/>
          <a:ea typeface="+mn-ea"/>
          <a:cs typeface="+mn-cs"/>
        </a:defRPr>
      </a:lvl3pPr>
      <a:lvl4pPr marL="1143000" lvl="3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400" b="0" i="0" u="none" kern="1200">
          <a:latin typeface="+mn-lt"/>
          <a:ea typeface="+mn-ea"/>
          <a:cs typeface="+mn-cs"/>
        </a:defRPr>
      </a:lvl4pPr>
      <a:lvl5pPr marL="1600200" lvl="4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5pPr>
      <a:lvl6pPr marL="2514600" lvl="5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6pPr>
      <a:lvl7pPr marL="2971800" lvl="6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7pPr>
      <a:lvl8pPr marL="3429000" lvl="7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8pPr>
      <a:lvl9pPr marL="3886200" lvl="8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AutoShape 19"/>
          <p:cNvSpPr/>
          <p:nvPr userDrawn="1"/>
        </p:nvSpPr>
        <p:spPr>
          <a:xfrm>
            <a:off x="2676525" y="38100"/>
            <a:ext cx="6351588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1" name="Picture 20"/>
          <p:cNvPicPr>
            <a:picLocks noChangeAspect="1"/>
          </p:cNvPicPr>
          <p:nvPr userDrawn="1"/>
        </p:nvPicPr>
        <p:blipFill>
          <a:blip r:embed="rId12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03" name="Picture 29" descr="陕科大形象设计手册基础部分-0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375" y="7938"/>
            <a:ext cx="2597150" cy="5556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104" name="直接连接符 2"/>
          <p:cNvCxnSpPr/>
          <p:nvPr userDrawn="1"/>
        </p:nvCxnSpPr>
        <p:spPr>
          <a:xfrm>
            <a:off x="0" y="6400800"/>
            <a:ext cx="9139238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5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6" name="文本框 1"/>
          <p:cNvSpPr txBox="1"/>
          <p:nvPr userDrawn="1"/>
        </p:nvSpPr>
        <p:spPr>
          <a:xfrm>
            <a:off x="1835150" y="6354763"/>
            <a:ext cx="4752975" cy="4206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</a:rPr>
              <a:t>     《 现代EDA技术及应用》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4107" name="文本框 3"/>
          <p:cNvSpPr txBox="1"/>
          <p:nvPr userDrawn="1"/>
        </p:nvSpPr>
        <p:spPr>
          <a:xfrm>
            <a:off x="5541963" y="55563"/>
            <a:ext cx="3279775" cy="457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第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4</a:t>
            </a:r>
            <a:r>
              <a:rPr lang="zh-CN" altLang="en-US" sz="2000" b="1" dirty="0">
                <a:latin typeface="Comic Sans MS" panose="030F0702030302020204" pitchFamily="2" charset="0"/>
                <a:ea typeface="楷体_GB2312" pitchFamily="1" charset="-122"/>
              </a:rPr>
              <a:t>章 </a:t>
            </a:r>
            <a:r>
              <a:rPr lang="en-US" altLang="zh-CN" sz="2000" b="1" dirty="0">
                <a:latin typeface="Comic Sans MS" panose="030F0702030302020204" pitchFamily="2" charset="0"/>
                <a:ea typeface="楷体_GB2312" pitchFamily="1" charset="-122"/>
              </a:rPr>
              <a:t>常用数字器件的描述</a:t>
            </a:r>
            <a:endParaRPr lang="en-US" altLang="zh-CN" sz="2000" b="1" dirty="0">
              <a:latin typeface="Comic Sans MS" panose="030F0702030302020204" pitchFamily="2" charset="0"/>
              <a:ea typeface="楷体_GB2312" pitchFamily="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eaLnBrk="0" fontAlgn="ctr" latinLnBrk="1" hangingPunct="0">
        <a:lnSpc>
          <a:spcPct val="100000"/>
        </a:lnSpc>
        <a:spcBef>
          <a:spcPct val="0"/>
        </a:spcBef>
        <a:spcAft>
          <a:spcPct val="0"/>
        </a:spcAft>
        <a:buNone/>
        <a:defRPr kern="1200"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>
          <a:latin typeface="+mn-lt"/>
          <a:ea typeface="+mn-ea"/>
          <a:cs typeface="+mn-cs"/>
        </a:defRPr>
      </a:lvl1pPr>
      <a:lvl2pPr marL="342900" lvl="1" indent="-3429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3200" b="0" i="0" u="none" kern="1200">
          <a:latin typeface="+mn-lt"/>
          <a:ea typeface="+mn-ea"/>
          <a:cs typeface="+mn-cs"/>
        </a:defRPr>
      </a:lvl2pPr>
      <a:lvl3pPr marL="742950" lvl="2" indent="-28575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800" b="0" i="0" u="none" kern="1200">
          <a:latin typeface="+mn-lt"/>
          <a:ea typeface="+mn-ea"/>
          <a:cs typeface="+mn-cs"/>
        </a:defRPr>
      </a:lvl3pPr>
      <a:lvl4pPr marL="1143000" lvl="3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400" b="0" i="0" u="none" kern="1200">
          <a:latin typeface="+mn-lt"/>
          <a:ea typeface="+mn-ea"/>
          <a:cs typeface="+mn-cs"/>
        </a:defRPr>
      </a:lvl4pPr>
      <a:lvl5pPr marL="1600200" lvl="4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5pPr>
      <a:lvl6pPr marL="2514600" lvl="5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6pPr>
      <a:lvl7pPr marL="2971800" lvl="6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7pPr>
      <a:lvl8pPr marL="3429000" lvl="7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8pPr>
      <a:lvl9pPr marL="3886200" lvl="8" indent="-228600" algn="l" defTabSz="914400" eaLnBrk="0" fontAlgn="ctr" latinLnBrk="1" hangingPunct="0">
        <a:lnSpc>
          <a:spcPct val="100000"/>
        </a:lnSpc>
        <a:spcBef>
          <a:spcPct val="20000"/>
        </a:spcBef>
        <a:spcAft>
          <a:spcPct val="0"/>
        </a:spcAft>
        <a:buNone/>
        <a:defRPr sz="2000" b="0" i="0" u="none" kern="1200"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9.bin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3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30.wmf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4.wmf"/><Relationship Id="rId1" Type="http://schemas.openxmlformats.org/officeDocument/2006/relationships/oleObject" Target="../embeddings/oleObject30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35.bin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45.wmf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37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4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7.wmf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6.png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4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58.wmf"/><Relationship Id="rId1" Type="http://schemas.openxmlformats.org/officeDocument/2006/relationships/oleObject" Target="../embeddings/oleObject47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58.wmf"/><Relationship Id="rId1" Type="http://schemas.openxmlformats.org/officeDocument/2006/relationships/oleObject" Target="../embeddings/oleObject50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53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54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1.w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0" Type="http://schemas.openxmlformats.org/officeDocument/2006/relationships/vmlDrawing" Target="../drawings/vmlDrawing31.vml"/><Relationship Id="rId1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50.w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wmf"/><Relationship Id="rId1" Type="http://schemas.openxmlformats.org/officeDocument/2006/relationships/oleObject" Target="../embeddings/oleObject59.bin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wmf"/><Relationship Id="rId1" Type="http://schemas.openxmlformats.org/officeDocument/2006/relationships/oleObject" Target="../embeddings/oleObject60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wmf"/><Relationship Id="rId4" Type="http://schemas.openxmlformats.org/officeDocument/2006/relationships/oleObject" Target="../embeddings/oleObject61.bin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emf"/><Relationship Id="rId1" Type="http://schemas.openxmlformats.org/officeDocument/2006/relationships/oleObject" Target="../embeddings/oleObject62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wmf"/><Relationship Id="rId1" Type="http://schemas.openxmlformats.org/officeDocument/2006/relationships/oleObject" Target="../embeddings/oleObject63.bin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2.w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91.wmf"/><Relationship Id="rId1" Type="http://schemas.openxmlformats.org/officeDocument/2006/relationships/oleObject" Target="../embeddings/oleObject64.bin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3.wmf"/><Relationship Id="rId1" Type="http://schemas.openxmlformats.org/officeDocument/2006/relationships/oleObject" Target="../embeddings/oleObject66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8.w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97.wmf"/><Relationship Id="rId1" Type="http://schemas.openxmlformats.org/officeDocument/2006/relationships/oleObject" Target="../embeddings/oleObject67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99.emf"/><Relationship Id="rId1" Type="http://schemas.openxmlformats.org/officeDocument/2006/relationships/oleObject" Target="../embeddings/oleObject69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40.xml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99.emf"/><Relationship Id="rId1" Type="http://schemas.openxmlformats.org/officeDocument/2006/relationships/oleObject" Target="../embeddings/oleObject71.bin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emf"/><Relationship Id="rId1" Type="http://schemas.openxmlformats.org/officeDocument/2006/relationships/oleObject" Target="../embeddings/oleObject73.bin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99.emf"/><Relationship Id="rId1" Type="http://schemas.openxmlformats.org/officeDocument/2006/relationships/oleObject" Target="../embeddings/oleObject7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方正隶书简体" pitchFamily="1" charset="-122"/>
            </a:endParaRPr>
          </a:p>
        </p:txBody>
      </p:sp>
      <p:pic>
        <p:nvPicPr>
          <p:cNvPr id="7170" name="Picture 3" descr="陕科大形象设计手册基础部分-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0"/>
            <a:ext cx="3348038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Picture 6" descr="zcz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3" name="文本框 1"/>
          <p:cNvSpPr txBox="1"/>
          <p:nvPr/>
        </p:nvSpPr>
        <p:spPr>
          <a:xfrm>
            <a:off x="2576513" y="5299075"/>
            <a:ext cx="4465637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latin typeface="Comic Sans MS" panose="030F0702030302020204" pitchFamily="2" charset="0"/>
                <a:ea typeface="宋体" panose="02010600030101010101" pitchFamily="2" charset="-122"/>
              </a:rPr>
              <a:t>Email:379100463@qq.com</a:t>
            </a:r>
            <a:r>
              <a:rPr lang="zh-CN" altLang="en-US" sz="2400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74" name="Rectangle 5"/>
          <p:cNvSpPr/>
          <p:nvPr/>
        </p:nvSpPr>
        <p:spPr>
          <a:xfrm>
            <a:off x="899795" y="1275080"/>
            <a:ext cx="7351713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en-US" altLang="zh-CN" sz="3600" dirty="0">
                <a:latin typeface="Times New Roman" panose="02020603050405020304" charset="0"/>
                <a:ea typeface="黑体" panose="02010609060101010101" pitchFamily="2" charset="-122"/>
              </a:rPr>
              <a:t>《</a:t>
            </a:r>
            <a:r>
              <a:rPr lang="zh-CN" altLang="en-US" sz="3600" dirty="0">
                <a:latin typeface="Times New Roman" panose="02020603050405020304" charset="0"/>
                <a:ea typeface="黑体" panose="02010609060101010101" pitchFamily="2" charset="-122"/>
              </a:rPr>
              <a:t>数字电路与逻辑设计</a:t>
            </a:r>
            <a:r>
              <a:rPr lang="en-US" altLang="zh-CN" sz="3600" dirty="0">
                <a:latin typeface="Times New Roman" panose="02020603050405020304" charset="0"/>
                <a:ea typeface="黑体" panose="02010609060101010101" pitchFamily="2" charset="-122"/>
              </a:rPr>
              <a:t>》</a:t>
            </a:r>
            <a:endParaRPr lang="en-US" altLang="zh-CN" sz="3600" dirty="0">
              <a:latin typeface="Times New Roman" panose="02020603050405020304" charset="0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3600" dirty="0">
                <a:latin typeface="Times New Roman" panose="02020603050405020304" charset="0"/>
                <a:ea typeface="黑体" panose="02010609060101010101" pitchFamily="2" charset="-122"/>
              </a:rPr>
              <a:t>教学课件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  <p:sp>
        <p:nvSpPr>
          <p:cNvPr id="7175" name="文本框 1"/>
          <p:cNvSpPr txBox="1"/>
          <p:nvPr/>
        </p:nvSpPr>
        <p:spPr>
          <a:xfrm>
            <a:off x="2163763" y="3619500"/>
            <a:ext cx="4465637" cy="1050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张俊涛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</a:rPr>
              <a:t>电子信息与人工智能学院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6385" name="对象 1"/>
          <p:cNvGraphicFramePr/>
          <p:nvPr/>
        </p:nvGraphicFramePr>
        <p:xfrm>
          <a:off x="755650" y="2279650"/>
          <a:ext cx="3905250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9153525" imgH="6057900" progId="PBrush">
                  <p:embed/>
                </p:oleObj>
              </mc:Choice>
              <mc:Fallback>
                <p:oleObj name="" r:id="rId1" imgW="9153525" imgH="6057900" progId="PBrush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2279650"/>
                        <a:ext cx="3905250" cy="300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文本框 3"/>
          <p:cNvSpPr txBox="1"/>
          <p:nvPr/>
        </p:nvSpPr>
        <p:spPr>
          <a:xfrm>
            <a:off x="828675" y="542925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译码器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7" name="文本框 3"/>
          <p:cNvSpPr txBox="1"/>
          <p:nvPr/>
        </p:nvSpPr>
        <p:spPr>
          <a:xfrm>
            <a:off x="623888" y="869950"/>
            <a:ext cx="4040187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74HC138是3线-8线译码器，能够将3位二进制码翻译成8个高/低电平信号，其逻辑功能如下表所示。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8" name="文本框 3"/>
          <p:cNvSpPr txBox="1"/>
          <p:nvPr/>
        </p:nvSpPr>
        <p:spPr>
          <a:xfrm>
            <a:off x="611188" y="5300663"/>
            <a:ext cx="42576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译码器可以应用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行为描述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数据流描述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结构描述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三种方式进行描述。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9" name="文本框 1"/>
          <p:cNvSpPr txBox="1"/>
          <p:nvPr/>
        </p:nvSpPr>
        <p:spPr>
          <a:xfrm>
            <a:off x="4932363" y="549275"/>
            <a:ext cx="3852862" cy="58166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HC138a(s1,s2_n,s3_n,bin_code,y_n);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s1,s2_n,s3_n;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[2:0] bin_code;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[7:0] y_n;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wire en;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// </a:t>
            </a:r>
            <a:r>
              <a:rPr lang="zh-CN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内部线网定义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en = s1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&amp;&amp;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(!s2_n)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&amp;&amp;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(!s3_n);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@(en,bin_code)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if (en)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case (bin_code)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3'b000 : y_n = 8'b11111110;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3'b001 : y_n = 8'b11111101;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3'b010 : y_n = 8'b11111011;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3'b011 : y_n = 8'b11110111;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3'b100 : y_n = 8'b11101111;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3'b101 : y_n = 8'b11011111;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3'b110 : y_n = 8'b10111111;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3'b111 : y_n = 8'b01111111;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default : y_n = 8'b11111111;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endcase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else   y_n = 8'b11111111;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endmodule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文本框 1"/>
          <p:cNvSpPr txBox="1"/>
          <p:nvPr/>
        </p:nvSpPr>
        <p:spPr>
          <a:xfrm>
            <a:off x="3276600" y="620713"/>
            <a:ext cx="4337050" cy="55848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HC138b(s1,s2_n,s3_n,bin_code,y_n);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s1,s2_n,s3_n;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[2:0]  bin_code;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wire [7:0] y_n;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wire en;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内部线网定义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en = s1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&amp;&amp;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!s2_n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&amp;&amp;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!s3_n;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y_n =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 !en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8'b11111111 :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3'b000 )?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8'b11111110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3'b001 )?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8'b11111101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bin_code == 3'b010 )?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8'b11111011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3'b011 )?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8'b11110111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( bin_code == 3'b100 )?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8'b11101111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3'b101 )?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8'b11011111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3'b110 )?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8'b10111111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 bin_code == 3'b111 )?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8'b01111111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8'b11111111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endmodule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0" name="文本框 1"/>
          <p:cNvSpPr txBox="1"/>
          <p:nvPr/>
        </p:nvSpPr>
        <p:spPr>
          <a:xfrm>
            <a:off x="1187450" y="2565400"/>
            <a:ext cx="158432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【例4-6】74HC138的数据流描述。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3"/>
          <p:cNvSpPr txBox="1"/>
          <p:nvPr/>
        </p:nvSpPr>
        <p:spPr>
          <a:xfrm>
            <a:off x="684213" y="404813"/>
            <a:ext cx="2627312" cy="173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显示译码器用于将BCD/二进制码翻译成高/低电平信号，以驱动数码管显示数字信息。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4" name="文本框 1"/>
          <p:cNvSpPr txBox="1"/>
          <p:nvPr/>
        </p:nvSpPr>
        <p:spPr>
          <a:xfrm>
            <a:off x="466725" y="3429000"/>
            <a:ext cx="298450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CD4511是常用的BCD显示译码器，输出高电平有效，同时具有灯测试、灭灯和锁存三种附加功能。CD4511的逻辑功能如表所示。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8435" name="对象 2"/>
          <p:cNvGraphicFramePr/>
          <p:nvPr/>
        </p:nvGraphicFramePr>
        <p:xfrm>
          <a:off x="3482975" y="746125"/>
          <a:ext cx="5243513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7200900" imgH="7419975" progId="PBrush">
                  <p:embed/>
                </p:oleObj>
              </mc:Choice>
              <mc:Fallback>
                <p:oleObj name="" r:id="rId1" imgW="7200900" imgH="741997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482975" y="746125"/>
                        <a:ext cx="5243513" cy="5372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对象 5"/>
          <p:cNvGraphicFramePr/>
          <p:nvPr/>
        </p:nvGraphicFramePr>
        <p:xfrm>
          <a:off x="561975" y="5597525"/>
          <a:ext cx="2794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2790825" imgH="647700" progId="Paint.Picture">
                  <p:embed/>
                </p:oleObj>
              </mc:Choice>
              <mc:Fallback>
                <p:oleObj name="" r:id="rId3" imgW="2790825" imgH="6477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5597525"/>
                        <a:ext cx="279400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对象 7"/>
          <p:cNvGraphicFramePr/>
          <p:nvPr/>
        </p:nvGraphicFramePr>
        <p:xfrm>
          <a:off x="1260475" y="2205038"/>
          <a:ext cx="1152525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1257300" imgH="1419225" progId="Paint.Picture">
                  <p:embed/>
                </p:oleObj>
              </mc:Choice>
              <mc:Fallback>
                <p:oleObj name="" r:id="rId5" imgW="1257300" imgH="141922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0475" y="2205038"/>
                        <a:ext cx="1152525" cy="1274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1"/>
          <p:cNvSpPr txBox="1"/>
          <p:nvPr/>
        </p:nvSpPr>
        <p:spPr>
          <a:xfrm>
            <a:off x="230188" y="703263"/>
            <a:ext cx="4543425" cy="53086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CD4511(le,bi_n,lt_n,bcd,seg7);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input le,bi_n,lt_n;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input [3:0] bcd;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output reg [6:0] seg7;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// 功能描述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always @( le,bi_n,lt_n,bcd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if (!lt_n)                   // 灯测试信号有效时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seg7 &lt;= 7'b1111111;  // seg7: gfedcba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else if ( !bi_n )          // 灭灯输入有效时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seg7 &lt;= 7'b0000000;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else if ( !le )             // 锁存信号无效时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case ( bcd )           // seg7:  gfedcba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4'b0000 : seg7 &lt;= 7'b0111111; //显示 0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4'b0001 : seg7 &lt;= 7'b0000110; //显示 1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4'b0010 : seg7 &lt;= 7'b1011011; //显示 2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4'b0011 : seg7 &lt;= 7'b1001111; //显示 3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58" name="文本框 2"/>
          <p:cNvSpPr txBox="1"/>
          <p:nvPr/>
        </p:nvSpPr>
        <p:spPr>
          <a:xfrm>
            <a:off x="4841875" y="2057400"/>
            <a:ext cx="4140200" cy="300037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4'b0100 : seg7 &lt;= 7'b1100110; // 显示 4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4'b0101 : seg7 &lt;= 7'b1101101; // 显示 5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4'b0110 : seg7 &lt;= 7'b1111100; // 显示 6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4'b0111 : seg7 &lt;= 7'b0000111; // 显示 7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4'b1000 : seg7 &lt;= 7'b1111111; // 显示 8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4'b1001 : seg7 &lt;= 7'b1100111; // 显示 9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default : seg7 &lt;= 7'b0000000;  // 不显示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59" name="文本框 1"/>
          <p:cNvSpPr txBox="1"/>
          <p:nvPr/>
        </p:nvSpPr>
        <p:spPr>
          <a:xfrm>
            <a:off x="5003800" y="604838"/>
            <a:ext cx="3635375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【例4-7】CD4511的功能描述。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9461" name="对象 7"/>
          <p:cNvGraphicFramePr/>
          <p:nvPr/>
        </p:nvGraphicFramePr>
        <p:xfrm>
          <a:off x="5148263" y="1260475"/>
          <a:ext cx="34337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2790825" imgH="647700" progId="Paint.Picture">
                  <p:embed/>
                </p:oleObj>
              </mc:Choice>
              <mc:Fallback>
                <p:oleObj name="" r:id="rId1" imgW="2790825" imgH="64770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263" y="1260475"/>
                        <a:ext cx="3433762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对象 9"/>
          <p:cNvGraphicFramePr/>
          <p:nvPr/>
        </p:nvGraphicFramePr>
        <p:xfrm>
          <a:off x="3419475" y="1196975"/>
          <a:ext cx="11715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1257300" imgH="1419225" progId="Paint.Picture">
                  <p:embed/>
                </p:oleObj>
              </mc:Choice>
              <mc:Fallback>
                <p:oleObj name="" r:id="rId3" imgW="1257300" imgH="1419225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475" y="1196975"/>
                        <a:ext cx="1171575" cy="1257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860290" y="5229860"/>
          <a:ext cx="41211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991850" imgH="2705100" progId="Paint.Picture">
                  <p:embed/>
                </p:oleObj>
              </mc:Choice>
              <mc:Fallback>
                <p:oleObj name="" r:id="rId5" imgW="10991850" imgH="2705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290" y="5229860"/>
                        <a:ext cx="412115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3"/>
          <p:cNvSpPr txBox="1"/>
          <p:nvPr/>
        </p:nvSpPr>
        <p:spPr>
          <a:xfrm>
            <a:off x="749300" y="520700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 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数据选择器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2" name="文本框 3"/>
          <p:cNvSpPr txBox="1"/>
          <p:nvPr/>
        </p:nvSpPr>
        <p:spPr>
          <a:xfrm>
            <a:off x="395288" y="919163"/>
            <a:ext cx="4443412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数据选择器在地址信号的作用下，能够从多路输入数据中选择其中一路输出。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74HC151为8选一数据选择器，具有两个互补的输出端，其逻辑功能如表所示。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0483" name="对象 1"/>
          <p:cNvGraphicFramePr/>
          <p:nvPr/>
        </p:nvGraphicFramePr>
        <p:xfrm>
          <a:off x="828675" y="2781300"/>
          <a:ext cx="338455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476750" imgH="4191000" progId="PBrush">
                  <p:embed/>
                </p:oleObj>
              </mc:Choice>
              <mc:Fallback>
                <p:oleObj name="" r:id="rId1" imgW="4476750" imgH="4191000" progId="PBrush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675" y="2781300"/>
                        <a:ext cx="3384550" cy="335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文本框 1"/>
          <p:cNvSpPr txBox="1"/>
          <p:nvPr/>
        </p:nvSpPr>
        <p:spPr>
          <a:xfrm>
            <a:off x="4932363" y="979488"/>
            <a:ext cx="3884612" cy="5262562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module HC151(s_n,d,addr,y,w_n);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s_n;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[7:0]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input [2:0] addr;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reg y;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wire w_n;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逻辑定义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w_n=~y;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功能描述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always @(s_n,d,addr)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(!s_n)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case (addr)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3'b000: y = d[0];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3'b001: y = d[1];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3'b010: y = d[2];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3'b011: y = d[3];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5" name="文本框 1"/>
          <p:cNvSpPr txBox="1"/>
          <p:nvPr/>
        </p:nvSpPr>
        <p:spPr>
          <a:xfrm>
            <a:off x="4645025" y="473075"/>
            <a:ext cx="3784600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【例4-8】74HC151的行为描述。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1"/>
          <p:cNvSpPr txBox="1"/>
          <p:nvPr/>
        </p:nvSpPr>
        <p:spPr>
          <a:xfrm>
            <a:off x="828675" y="692150"/>
            <a:ext cx="3041650" cy="30924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3'b100: y = d[4];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3'b110: y = d[6];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3'b111: y = d[7];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default: y = d[0];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y = 1'b0;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  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文本框 1"/>
          <p:cNvSpPr txBox="1"/>
          <p:nvPr/>
        </p:nvSpPr>
        <p:spPr>
          <a:xfrm>
            <a:off x="4427538" y="1916113"/>
            <a:ext cx="4324350" cy="42926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MUX4b_4to1(s_n,addr,d0,d1,d2,d3,y);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s_n;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[1:0]  addr;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4位四路数据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[3:0]  d0,d1,d2,d3;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output wire [3:0] y;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功能描述,应用条件操作符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y = ( s_n )?        4'b0000 :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( addr == 2'b11 )?  d3 :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( addr == 2'b10 )?  d2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( addr == 2'b01 )?  d1 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                     d0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文本框 3"/>
          <p:cNvSpPr txBox="1"/>
          <p:nvPr/>
        </p:nvSpPr>
        <p:spPr>
          <a:xfrm>
            <a:off x="4427538" y="477838"/>
            <a:ext cx="4178300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【例4-9】 用Verilog描述4位4选一数据选择器，用于从4路4位数据中选择其中一路输出。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文本框 3"/>
          <p:cNvSpPr txBox="1"/>
          <p:nvPr/>
        </p:nvSpPr>
        <p:spPr>
          <a:xfrm>
            <a:off x="611188" y="4365625"/>
            <a:ext cx="3589337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应用EDA技术设计数字系统时，不受具体器件的限制，可以根据需要用HDL描述任何功能电路。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3"/>
          <p:cNvSpPr txBox="1"/>
          <p:nvPr/>
        </p:nvSpPr>
        <p:spPr>
          <a:xfrm>
            <a:off x="749300" y="520700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5. 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数值比较器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2530" name="文本框 3"/>
          <p:cNvSpPr txBox="1"/>
          <p:nvPr/>
        </p:nvSpPr>
        <p:spPr>
          <a:xfrm>
            <a:off x="749300" y="847725"/>
            <a:ext cx="81089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数值比较器用于比较数值的大小。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74HC85是4位数值比较器，用于比较两个4位二进制数的大小。同时，考虑到器件功能扩展的需要，74HC85还附加有三个来自低位比较结果的输入端。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2531" name="对象 1"/>
          <p:cNvGraphicFramePr/>
          <p:nvPr/>
        </p:nvGraphicFramePr>
        <p:xfrm>
          <a:off x="1044575" y="2276475"/>
          <a:ext cx="76200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" imgW="9315450" imgH="4610100" progId="PBrush">
                  <p:embed/>
                </p:oleObj>
              </mc:Choice>
              <mc:Fallback>
                <p:oleObj name="" r:id="rId1" imgW="9315450" imgH="4610100" progId="PBrush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4575" y="2276475"/>
                        <a:ext cx="7620000" cy="3822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2"/>
          <p:cNvSpPr txBox="1"/>
          <p:nvPr/>
        </p:nvSpPr>
        <p:spPr>
          <a:xfrm>
            <a:off x="601663" y="1014413"/>
            <a:ext cx="8348662" cy="52622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HC85(a,b,ia_gt_b,ia_eq_b,ia_lt_b,ya_gt_b,ya_eq_b,ya_lt_b);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gt=greater than, eq=equal,lt=less than.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[3:0] a,b;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ia_gt_b,ia_eq_b,ia_lt_b;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ya_gt_b,ya_eq_b,ya_lt_b;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内部线网定义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wire [2:0] iIN;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拼接操作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iIN={ia_gt_b,ia_eq_b,ia_lt_b};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@(a,b,i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组合过程，比较逻辑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if (a &gt; b)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begin ya_gt_b = 1'b1; ya_eq_b = 1'b0; ya_lt_b = 1'b0;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else if (a &lt; b)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begin ya_gt_b = 1'b0; ya_eq_b = 1'b0; ya_lt_b = 1'b1;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(iIN == 3'b100)  begin ya_gt_b = 1'b1; ya_eq_b = 1'b0; ya_lt_b = 1'b0; end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(iIN == 3'b001)  begin ya_gt_b = 1'b0; ya_eq_b = 1'b0; ya_lt_b = 1'b1;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begin ya_gt_b = 1'b0; ya_eq_b = 1'b1; ya_lt_b = 1'b0;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4" name="文本框 1"/>
          <p:cNvSpPr txBox="1"/>
          <p:nvPr/>
        </p:nvSpPr>
        <p:spPr>
          <a:xfrm>
            <a:off x="612775" y="476250"/>
            <a:ext cx="3687763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【例4-10】74HC85的逻辑描述。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3"/>
          <p:cNvSpPr txBox="1"/>
          <p:nvPr/>
        </p:nvSpPr>
        <p:spPr>
          <a:xfrm>
            <a:off x="749300" y="520700"/>
            <a:ext cx="19304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6. 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三态缓冲器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4578" name="文本框 3"/>
          <p:cNvSpPr txBox="1"/>
          <p:nvPr/>
        </p:nvSpPr>
        <p:spPr>
          <a:xfrm>
            <a:off x="749300" y="847725"/>
            <a:ext cx="81089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三态缓冲器有低电平、高电平和高阻三种输出状态，用于总线驱动或双向数据接口的构建。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9" name="文本框 3"/>
          <p:cNvSpPr txBox="1"/>
          <p:nvPr/>
        </p:nvSpPr>
        <p:spPr>
          <a:xfrm>
            <a:off x="835025" y="1625600"/>
            <a:ext cx="81089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三态缓冲器有三态反相器和三态驱动器两种类型。当控制端有效时，三态反相器的输出与输入反相，三态驱动器的输出与输入同相。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0" name="文本框 3"/>
          <p:cNvSpPr txBox="1"/>
          <p:nvPr/>
        </p:nvSpPr>
        <p:spPr>
          <a:xfrm>
            <a:off x="827088" y="2636838"/>
            <a:ext cx="3059112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74HC240/244是双4位三态缓冲器，其中74HC240为三态反相器，74HC244为三态驱动器。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74HC240/244的逻辑功能如下表所示。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4581" name="对象 3"/>
          <p:cNvGraphicFramePr/>
          <p:nvPr/>
        </p:nvGraphicFramePr>
        <p:xfrm>
          <a:off x="820738" y="5013325"/>
          <a:ext cx="310515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4343400" imgH="1800225" progId="PBrush">
                  <p:embed/>
                </p:oleObj>
              </mc:Choice>
              <mc:Fallback>
                <p:oleObj name="" r:id="rId1" imgW="4343400" imgH="1800225" progId="PBrush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0738" y="5013325"/>
                        <a:ext cx="3105150" cy="1189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文本框 1"/>
          <p:cNvSpPr txBox="1"/>
          <p:nvPr/>
        </p:nvSpPr>
        <p:spPr>
          <a:xfrm>
            <a:off x="3995738" y="2997200"/>
            <a:ext cx="4775200" cy="29527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HC240(g1_n,a1,y1,g2_n,a2,y2);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g1_n,g2_n;     // 控制端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[3:0] a1,a2;    // 数据输入端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wire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[3:0] y1,y2;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功能描述,应用条件操作符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y1 = (!g1_n)? ~a1 : 4'bz; 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y2 = (!g2_n)? ~a2 : 4'bz; 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en-US" altLang="zh-CN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endmodule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3"/>
          <p:cNvSpPr txBox="1"/>
          <p:nvPr/>
        </p:nvSpPr>
        <p:spPr>
          <a:xfrm>
            <a:off x="612775" y="549275"/>
            <a:ext cx="7896225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74HC245为8位双向驱动器，逻辑功能如右表所示。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5602" name="对象 2"/>
          <p:cNvGraphicFramePr/>
          <p:nvPr/>
        </p:nvGraphicFramePr>
        <p:xfrm>
          <a:off x="6300788" y="692150"/>
          <a:ext cx="2546350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4400550" imgH="1781175" progId="PBrush">
                  <p:embed/>
                </p:oleObj>
              </mc:Choice>
              <mc:Fallback>
                <p:oleObj name="" r:id="rId1" imgW="4400550" imgH="1781175" progId="PBrush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00788" y="692150"/>
                        <a:ext cx="2546350" cy="1306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文本框 1"/>
          <p:cNvSpPr txBox="1"/>
          <p:nvPr/>
        </p:nvSpPr>
        <p:spPr>
          <a:xfrm>
            <a:off x="828675" y="1123950"/>
            <a:ext cx="5330825" cy="452437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HC245(port_a,port_b,dir,oe_n);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input dir,oe_n;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inout reg [7:0] port_a,port_b;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always @(port_a,port_b,dir,oe_n)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if (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!oe_n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(dir == 1'b0)  begin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port_a &lt;= port_b;  port_b &lt;= 8'bz; 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nd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else  begin 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port_b &lt;= port_a;  port_a &lt;= 8'bz;  end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else  begin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port_a &lt;= 8'bz;  port_b &lt;= 8'bz;  end endmodule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方正隶书简体" pitchFamily="1" charset="-122"/>
            </a:endParaRPr>
          </a:p>
        </p:txBody>
      </p:sp>
      <p:pic>
        <p:nvPicPr>
          <p:cNvPr id="8194" name="Picture 3" descr="陕科大形象设计手册基础部分-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350"/>
            <a:ext cx="3348038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Picture 6" descr="zcz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7" name="Rectangle 5"/>
          <p:cNvSpPr/>
          <p:nvPr/>
        </p:nvSpPr>
        <p:spPr>
          <a:xfrm>
            <a:off x="622300" y="2260600"/>
            <a:ext cx="7875905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4800" dirty="0">
                <a:latin typeface="Comic Sans MS" panose="030F0702030302020204" pitchFamily="2" charset="0"/>
                <a:ea typeface="黑体" panose="02010609060101010101" pitchFamily="2" charset="-122"/>
              </a:rPr>
              <a:t>第</a:t>
            </a:r>
            <a:r>
              <a:rPr lang="en-US" altLang="zh-CN" sz="4800" dirty="0">
                <a:latin typeface="Comic Sans MS" panose="030F0702030302020204" pitchFamily="2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Comic Sans MS" panose="030F0702030302020204" pitchFamily="2" charset="0"/>
                <a:ea typeface="黑体" panose="02010609060101010101" pitchFamily="2" charset="-122"/>
              </a:rPr>
              <a:t>章  常用数字器件的描述</a:t>
            </a:r>
            <a:endParaRPr lang="zh-CN" altLang="en-US" sz="480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文本框 3"/>
          <p:cNvSpPr txBox="1"/>
          <p:nvPr/>
        </p:nvSpPr>
        <p:spPr>
          <a:xfrm>
            <a:off x="749300" y="592138"/>
            <a:ext cx="19304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6.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奇偶校验器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6626" name="文本框 3"/>
          <p:cNvSpPr txBox="1"/>
          <p:nvPr/>
        </p:nvSpPr>
        <p:spPr>
          <a:xfrm>
            <a:off x="874713" y="1076325"/>
            <a:ext cx="36782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奇偶校验是并行通信中最基本的检错方法，分为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奇校验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偶校验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两种。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27" name="文本框 3"/>
          <p:cNvSpPr txBox="1"/>
          <p:nvPr/>
        </p:nvSpPr>
        <p:spPr>
          <a:xfrm>
            <a:off x="874713" y="2060575"/>
            <a:ext cx="41814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74LS280是集成奇偶校验发生/校验器，具体功能如表所示。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6628" name="对象 2"/>
          <p:cNvGraphicFramePr/>
          <p:nvPr/>
        </p:nvGraphicFramePr>
        <p:xfrm>
          <a:off x="4860925" y="715963"/>
          <a:ext cx="3956050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4419600" imgH="1485900" progId="PBrush">
                  <p:embed/>
                </p:oleObj>
              </mc:Choice>
              <mc:Fallback>
                <p:oleObj name="" r:id="rId1" imgW="4419600" imgH="1485900" progId="PBrush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60925" y="715963"/>
                        <a:ext cx="3956050" cy="1344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文本框 3"/>
          <p:cNvSpPr txBox="1"/>
          <p:nvPr/>
        </p:nvSpPr>
        <p:spPr>
          <a:xfrm>
            <a:off x="827088" y="3044825"/>
            <a:ext cx="4687887" cy="304641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LS280 (din,y_odd,y_even);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[8:0] din; // 9位输入数据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奇校验码，偶校验码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y_odd,y_even;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数据流描述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y_odd = ~(^din);  // 奇校验码输出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y_even = ^din;    // 偶校验码输出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0" name="文本框 3"/>
          <p:cNvSpPr txBox="1"/>
          <p:nvPr/>
        </p:nvSpPr>
        <p:spPr>
          <a:xfrm>
            <a:off x="5651500" y="2349500"/>
            <a:ext cx="3206750" cy="36449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reg sum=0;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always @ (din) begin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integer i;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for ( i=8; i&gt;=0; i=i-1;)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 din[i] ) sum=sum+1;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case (sum)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0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begin ...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1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begin ... end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default: begin ... end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endcase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end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2"/>
          <p:cNvSpPr txBox="1"/>
          <p:nvPr/>
        </p:nvSpPr>
        <p:spPr>
          <a:xfrm>
            <a:off x="1220788" y="2205038"/>
            <a:ext cx="7291387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.2 时序逻辑器件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的描述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4" name="文本框 2"/>
          <p:cNvSpPr txBox="1"/>
          <p:nvPr/>
        </p:nvSpPr>
        <p:spPr>
          <a:xfrm>
            <a:off x="828040" y="621030"/>
            <a:ext cx="280606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时序逻辑电路的定义</a:t>
            </a:r>
            <a:endParaRPr lang="zh-CN" altLang="en-US" sz="20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9" name="文本框 8193"/>
          <p:cNvSpPr txBox="1"/>
          <p:nvPr/>
        </p:nvSpPr>
        <p:spPr>
          <a:xfrm>
            <a:off x="971233" y="4796473"/>
            <a:ext cx="28797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时序逻辑器件的种类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3" name="文本框 1"/>
          <p:cNvSpPr txBox="1"/>
          <p:nvPr/>
        </p:nvSpPr>
        <p:spPr>
          <a:xfrm>
            <a:off x="828040" y="1569720"/>
            <a:ext cx="331660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  <a:sym typeface="宋体" panose="02010600030101010101" pitchFamily="2" charset="-122"/>
              </a:rPr>
              <a:t>◆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时序逻辑电路的一般结构</a:t>
            </a:r>
            <a:endParaRPr lang="en-US" altLang="zh-CN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3317" name="对象 -2147482274"/>
          <p:cNvGraphicFramePr>
            <a:graphicFrameLocks noChangeAspect="1"/>
          </p:cNvGraphicFramePr>
          <p:nvPr/>
        </p:nvGraphicFramePr>
        <p:xfrm>
          <a:off x="828675" y="2066290"/>
          <a:ext cx="3742055" cy="25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2225040" imgH="1425575" progId="Visio.Drawing.11">
                  <p:embed/>
                </p:oleObj>
              </mc:Choice>
              <mc:Fallback>
                <p:oleObj name="" r:id="rId1" imgW="2225040" imgH="1425575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675" y="2066290"/>
                        <a:ext cx="3742055" cy="25361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矩形 11270"/>
          <p:cNvSpPr/>
          <p:nvPr/>
        </p:nvSpPr>
        <p:spPr>
          <a:xfrm>
            <a:off x="1980565" y="3650615"/>
            <a:ext cx="1484313" cy="9683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5740" y="1104265"/>
            <a:ext cx="1155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Y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(X</a:t>
            </a:r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,Q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0160" y="5445125"/>
            <a:ext cx="12153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(1) </a:t>
            </a:r>
            <a:r>
              <a:rPr lang="zh-CN" altLang="en-US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endParaRPr lang="zh-CN" altLang="en-US" b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1060" y="5445760"/>
            <a:ext cx="12153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(2) </a:t>
            </a:r>
            <a:r>
              <a:rPr lang="zh-CN" altLang="en-US" b="1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计数器</a:t>
            </a:r>
            <a:endParaRPr lang="zh-CN" altLang="en-US" b="1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1630" y="2301875"/>
            <a:ext cx="133223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同步计数器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异步计数器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91630" y="3458845"/>
            <a:ext cx="1791970" cy="1337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二进制计数器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十进制计数器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任意进制计数器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63385" y="4960620"/>
            <a:ext cx="1395730" cy="1337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加法计数器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减法计数器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加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减计数器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9550" y="5246370"/>
            <a:ext cx="133223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寄存器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移位寄存器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7855" y="3578860"/>
            <a:ext cx="20485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锁存器 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(latch)</a:t>
            </a:r>
            <a:endParaRPr lang="zh-CN" altLang="en-US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触发器 </a:t>
            </a:r>
            <a:r>
              <a:rPr lang="en-US" altLang="zh-CN" b="1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(Flip-Flop)</a:t>
            </a:r>
            <a:endParaRPr lang="en-US" altLang="zh-CN" b="1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  <p:bldP spid="12294" grpId="1"/>
      <p:bldP spid="12289" grpId="0"/>
      <p:bldP spid="12289" grpId="1"/>
      <p:bldP spid="12293" grpId="0"/>
      <p:bldP spid="12293" grpId="1"/>
      <p:bldP spid="13319" grpId="0" bldLvl="0" animBg="1"/>
      <p:bldP spid="13319" grpId="1" animBg="1"/>
      <p:bldP spid="10" grpId="0"/>
      <p:bldP spid="10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文本框 3"/>
          <p:cNvSpPr txBox="1"/>
          <p:nvPr/>
        </p:nvSpPr>
        <p:spPr>
          <a:xfrm>
            <a:off x="749300" y="592138"/>
            <a:ext cx="25177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 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锁存器与触发器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8674" name="文本框 3"/>
          <p:cNvSpPr txBox="1"/>
          <p:nvPr/>
        </p:nvSpPr>
        <p:spPr>
          <a:xfrm>
            <a:off x="720725" y="918845"/>
            <a:ext cx="770255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锁存器与触发器是两种最基本的存储电路。 锁存器是电平敏感器件，而触发器是边沿触发器件。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为了使用灵活方便，商品化的锁存器/触发器都附加有复位端（和置位端），分为异步复位和同步复位两类。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75" name="文本框 3"/>
          <p:cNvSpPr txBox="1"/>
          <p:nvPr/>
        </p:nvSpPr>
        <p:spPr>
          <a:xfrm>
            <a:off x="863918" y="3558223"/>
            <a:ext cx="4105275" cy="26765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JKFF_async_rst(clk,rst_n,j,k,q);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clk,rst_n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input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j,k;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posedge clk or negedge rst_n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!rst_n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    // 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q &lt;= 1'b0;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else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76" name="文本框 2"/>
          <p:cNvSpPr txBox="1"/>
          <p:nvPr/>
        </p:nvSpPr>
        <p:spPr>
          <a:xfrm>
            <a:off x="791845" y="2564765"/>
            <a:ext cx="41776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描述具有异步复位功能的JK触发器的Verilog代码参考如下：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77" name="文本框 1"/>
          <p:cNvSpPr txBox="1"/>
          <p:nvPr/>
        </p:nvSpPr>
        <p:spPr>
          <a:xfrm>
            <a:off x="5219700" y="3789045"/>
            <a:ext cx="3384550" cy="2353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case ( {j,k} )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2'b01 : q &lt;= 1'b0;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置0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2'b10 : q &lt;= 1'b1;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置1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2'b11 : q &lt;= ~q;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翻转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default : q &lt;= q;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保持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8678" name="对象 1"/>
          <p:cNvGraphicFramePr/>
          <p:nvPr/>
        </p:nvGraphicFramePr>
        <p:xfrm>
          <a:off x="5475923" y="2398713"/>
          <a:ext cx="287178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3676650" imgH="1628775" progId="Paint.Picture">
                  <p:embed/>
                </p:oleObj>
              </mc:Choice>
              <mc:Fallback>
                <p:oleObj name="" r:id="rId1" imgW="3676650" imgH="1628775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75923" y="2398713"/>
                        <a:ext cx="2871787" cy="125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3"/>
          <p:cNvSpPr txBox="1"/>
          <p:nvPr/>
        </p:nvSpPr>
        <p:spPr>
          <a:xfrm>
            <a:off x="5165090" y="2761298"/>
            <a:ext cx="3911600" cy="3461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DFF_sync_rst(clk,rst_n,d,q);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clk,rst_n,d;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q;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posedge clk</a:t>
            </a:r>
            <a:r>
              <a:rPr lang="en-US" altLang="zh-CN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6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if (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!rst_n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q &lt;= 1'b0; 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q &lt;= d;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8" name="文本框 3"/>
          <p:cNvSpPr txBox="1"/>
          <p:nvPr/>
        </p:nvSpPr>
        <p:spPr>
          <a:xfrm>
            <a:off x="612775" y="1786255"/>
            <a:ext cx="41471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描述具有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异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步复位功能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的D触发器的Verilog代码参考如下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en-US" altLang="zh-CN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文本框 3"/>
          <p:cNvSpPr txBox="1"/>
          <p:nvPr/>
        </p:nvSpPr>
        <p:spPr>
          <a:xfrm>
            <a:off x="499110" y="2761615"/>
            <a:ext cx="4541520" cy="3461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DFF_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sync_rst(clk,rst_n,d,q);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clk,rst_n,d;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q;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en-US" altLang="zh-CN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posedge clk</a:t>
            </a:r>
            <a:r>
              <a:rPr lang="en-US" altLang="zh-CN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or negedge rst_n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6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if (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!rst_n</a:t>
            </a: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q &lt;= 1'b0; 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q &lt;= d;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700" name="文本框 3"/>
          <p:cNvSpPr txBox="1"/>
          <p:nvPr/>
        </p:nvSpPr>
        <p:spPr>
          <a:xfrm>
            <a:off x="5112385" y="1838960"/>
            <a:ext cx="38976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描述具有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同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步复位功能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的D触发器的Verilog代码参考如下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en-US" altLang="zh-CN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9701" name="对象 1"/>
          <p:cNvGraphicFramePr/>
          <p:nvPr>
            <p:custDataLst>
              <p:tags r:id="rId1"/>
            </p:custDataLst>
          </p:nvPr>
        </p:nvGraphicFramePr>
        <p:xfrm>
          <a:off x="1157923" y="673100"/>
          <a:ext cx="2243137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2" imgW="2667000" imgH="1343025" progId="Paint.Picture">
                  <p:embed/>
                </p:oleObj>
              </mc:Choice>
              <mc:Fallback>
                <p:oleObj name="" r:id="rId2" imgW="2667000" imgH="1343025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7923" y="673100"/>
                        <a:ext cx="2243137" cy="1112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对象 3"/>
          <p:cNvGraphicFramePr/>
          <p:nvPr/>
        </p:nvGraphicFramePr>
        <p:xfrm>
          <a:off x="5364163" y="620713"/>
          <a:ext cx="2563812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4" imgW="3495675" imgH="1381125" progId="Paint.Picture">
                  <p:embed/>
                </p:oleObj>
              </mc:Choice>
              <mc:Fallback>
                <p:oleObj name="" r:id="rId4" imgW="3495675" imgH="1381125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4163" y="620713"/>
                        <a:ext cx="2563812" cy="1235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0721" name="对象 1"/>
          <p:cNvGraphicFramePr/>
          <p:nvPr/>
        </p:nvGraphicFramePr>
        <p:xfrm>
          <a:off x="761365" y="683895"/>
          <a:ext cx="7988935" cy="2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9134475" imgH="4143375" progId="Paint.Picture">
                  <p:embed/>
                </p:oleObj>
              </mc:Choice>
              <mc:Fallback>
                <p:oleObj name="" r:id="rId1" imgW="9134475" imgH="4143375" progId="Paint.Picture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1365" y="683895"/>
                        <a:ext cx="7988935" cy="2649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" name="对象 5"/>
          <p:cNvGraphicFramePr/>
          <p:nvPr/>
        </p:nvGraphicFramePr>
        <p:xfrm>
          <a:off x="955040" y="3497580"/>
          <a:ext cx="779526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7124700" imgH="3352800" progId="Paint.Picture">
                  <p:embed/>
                </p:oleObj>
              </mc:Choice>
              <mc:Fallback>
                <p:oleObj name="" r:id="rId3" imgW="7124700" imgH="3352800" progId="Paint.Picture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5040" y="3497580"/>
                        <a:ext cx="7795260" cy="271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091680" y="620395"/>
            <a:ext cx="1059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74HC74</a:t>
            </a:r>
            <a:endParaRPr lang="en-US" altLang="zh-CN" b="1" dirty="0">
              <a:solidFill>
                <a:srgbClr val="00B050"/>
              </a:solidFill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2315" y="3500755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74HC112</a:t>
            </a:r>
            <a:endParaRPr lang="en-US" altLang="zh-CN" b="1" dirty="0">
              <a:solidFill>
                <a:srgbClr val="00B050"/>
              </a:solidFill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框 3"/>
          <p:cNvSpPr txBox="1"/>
          <p:nvPr/>
        </p:nvSpPr>
        <p:spPr>
          <a:xfrm>
            <a:off x="749300" y="520700"/>
            <a:ext cx="28714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 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寄存器与移位寄存器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1746" name="文本框 3"/>
          <p:cNvSpPr txBox="1"/>
          <p:nvPr/>
        </p:nvSpPr>
        <p:spPr>
          <a:xfrm>
            <a:off x="757555" y="838200"/>
            <a:ext cx="82010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74HC573是8位三态寄存器，内部由D锁存器构成，在微处理器/控制器系统中用于数据或者地址信号的锁定。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1747" name="对象 1"/>
          <p:cNvGraphicFramePr/>
          <p:nvPr/>
        </p:nvGraphicFramePr>
        <p:xfrm>
          <a:off x="971550" y="1916430"/>
          <a:ext cx="3317875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3829050" imgH="2743200" progId="PBrush">
                  <p:embed/>
                </p:oleObj>
              </mc:Choice>
              <mc:Fallback>
                <p:oleObj name="" r:id="rId1" imgW="3829050" imgH="2743200" progId="PBrush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1916430"/>
                        <a:ext cx="3317875" cy="2063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文本框 3"/>
          <p:cNvSpPr txBox="1"/>
          <p:nvPr/>
        </p:nvSpPr>
        <p:spPr>
          <a:xfrm>
            <a:off x="5220018" y="2143125"/>
            <a:ext cx="3535362" cy="3969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module HC573(d,le,oe_n,q);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[7:0]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le,oe_n;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[7:0]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定义内部变量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reg [7:0] qtmp;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三态输出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assign q =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oe_n)? qtmp : 8'bz;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锁存过程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always @( d, le )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 le ) qtmp &lt;=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749" name="文本框 1"/>
          <p:cNvSpPr txBox="1"/>
          <p:nvPr/>
        </p:nvSpPr>
        <p:spPr>
          <a:xfrm>
            <a:off x="5002213" y="1557338"/>
            <a:ext cx="3825875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【例4-14】74HC573的功能描述。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1750" name="对象 1"/>
          <p:cNvGraphicFramePr/>
          <p:nvPr/>
        </p:nvGraphicFramePr>
        <p:xfrm>
          <a:off x="195263" y="4106863"/>
          <a:ext cx="4802187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7153275" imgH="2886075" progId="Paint.Picture">
                  <p:embed/>
                </p:oleObj>
              </mc:Choice>
              <mc:Fallback>
                <p:oleObj name="" r:id="rId3" imgW="7153275" imgH="2886075" progId="Paint.Picture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263" y="4106863"/>
                        <a:ext cx="4802187" cy="207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框 3"/>
          <p:cNvSpPr txBox="1"/>
          <p:nvPr/>
        </p:nvSpPr>
        <p:spPr>
          <a:xfrm>
            <a:off x="755650" y="549275"/>
            <a:ext cx="809498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74HC57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是8位三态寄存器，内部由D触发器构成，在微处理器/控制器系统中用于数据或者地址信号的锁定。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2770" name="对象 1"/>
          <p:cNvGraphicFramePr/>
          <p:nvPr/>
        </p:nvGraphicFramePr>
        <p:xfrm>
          <a:off x="1187450" y="1557338"/>
          <a:ext cx="3171825" cy="200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3676650" imgH="2714625" progId="PBrush">
                  <p:embed/>
                </p:oleObj>
              </mc:Choice>
              <mc:Fallback>
                <p:oleObj name="" r:id="rId1" imgW="3676650" imgH="2714625" progId="PBrush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87450" y="1557338"/>
                        <a:ext cx="3171825" cy="2008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文本框 3"/>
          <p:cNvSpPr txBox="1"/>
          <p:nvPr/>
        </p:nvSpPr>
        <p:spPr>
          <a:xfrm>
            <a:off x="5219700" y="2060575"/>
            <a:ext cx="3630613" cy="3969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module HC574(d,clk,oe_n,Q);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input [7:0]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input clk,oe_n;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output wire [7:0]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// 内部变量定义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reg [7:0] qtmp; 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三态输出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assign q =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oe_n)? qtmp : 8'bz;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锁存过程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always @(posedge clk)        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qtmp &lt;=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endmodule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72" name="文本框 1"/>
          <p:cNvSpPr txBox="1"/>
          <p:nvPr/>
        </p:nvSpPr>
        <p:spPr>
          <a:xfrm>
            <a:off x="5061268" y="1412875"/>
            <a:ext cx="3827462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【例4-15】74HC574的功能描述。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2773" name="对象 1"/>
          <p:cNvGraphicFramePr/>
          <p:nvPr/>
        </p:nvGraphicFramePr>
        <p:xfrm>
          <a:off x="366713" y="3794125"/>
          <a:ext cx="47498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7315200" imgH="2876550" progId="Paint.Picture">
                  <p:embed/>
                </p:oleObj>
              </mc:Choice>
              <mc:Fallback>
                <p:oleObj name="" r:id="rId3" imgW="7315200" imgH="2876550" progId="Paint.Picture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713" y="3794125"/>
                        <a:ext cx="4749800" cy="2344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文本框 3"/>
          <p:cNvSpPr txBox="1"/>
          <p:nvPr/>
        </p:nvSpPr>
        <p:spPr>
          <a:xfrm>
            <a:off x="755650" y="549275"/>
            <a:ext cx="79775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74HC194是四位双向移位寄存器，具有异步复位，同步左移/右移、并行输入和保持功能。74HC194的功能如表4-11所示。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3794" name="对象 1"/>
          <p:cNvGraphicFramePr/>
          <p:nvPr/>
        </p:nvGraphicFramePr>
        <p:xfrm>
          <a:off x="958850" y="1487488"/>
          <a:ext cx="4233863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8362950" imgH="3133725" progId="PBrush">
                  <p:embed/>
                </p:oleObj>
              </mc:Choice>
              <mc:Fallback>
                <p:oleObj name="" r:id="rId1" imgW="8362950" imgH="3133725" progId="PBrush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8850" y="1487488"/>
                        <a:ext cx="4233863" cy="1912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文本框 3"/>
          <p:cNvSpPr txBox="1"/>
          <p:nvPr/>
        </p:nvSpPr>
        <p:spPr>
          <a:xfrm>
            <a:off x="958850" y="3860800"/>
            <a:ext cx="4316730" cy="2353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HC194(clk,rd_n,s,din,dil,dir,q);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clk,rd_n,dil,dir;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[0:3] din;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[1:0] s;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reg [0:3]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功能描述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always @(posedge clk or negedge rd_n)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6" name="文本框 3"/>
          <p:cNvSpPr txBox="1"/>
          <p:nvPr/>
        </p:nvSpPr>
        <p:spPr>
          <a:xfrm>
            <a:off x="5459095" y="1557655"/>
            <a:ext cx="3319780" cy="461581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if (!rd_n)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q &lt;= 4'b0000;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else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case (s)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2'b01: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右移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q[0:3] &lt;= {dir,q[0:2]};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2'b10: // 左移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q[0:3] &lt;= {q[1:3],dil};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2'b11: // 并行输入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 &lt;= din; 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default: // 保持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 &lt;= q;           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      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endmodule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文本框 1"/>
          <p:cNvSpPr txBox="1"/>
          <p:nvPr/>
        </p:nvSpPr>
        <p:spPr>
          <a:xfrm>
            <a:off x="828358" y="3328988"/>
            <a:ext cx="3825875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noProof="1" dirty="0">
                <a:solidFill>
                  <a:schemeClr val="hlink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【例4-16】74HC194的功能描述。</a:t>
            </a:r>
            <a:endParaRPr lang="zh-CN" altLang="en-US" b="1" noProof="1" dirty="0">
              <a:solidFill>
                <a:schemeClr val="hlink"/>
              </a:solidFill>
              <a:effectLst>
                <a:outerShdw blurRad="38100" dist="38100" dir="2700000">
                  <a:srgbClr val="C0C0C0"/>
                </a:outerShdw>
              </a:effectLst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文本框 3"/>
          <p:cNvSpPr txBox="1"/>
          <p:nvPr/>
        </p:nvSpPr>
        <p:spPr>
          <a:xfrm>
            <a:off x="899160" y="476250"/>
            <a:ext cx="790384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74HC160/162为常用的同步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十进制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计数器，74HC161/163为常用的同步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十六进制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计数器。74HC160/161/162/163的管脚排列完全相同，不同的是，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74HC160/161具有异步复位功能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，具体功能如表4-12所示，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74HC162/163具有同步复位功能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，具体功能如表4-13所示。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4818" name="对象 3"/>
          <p:cNvGraphicFramePr/>
          <p:nvPr/>
        </p:nvGraphicFramePr>
        <p:xfrm>
          <a:off x="1224915" y="2230755"/>
          <a:ext cx="6640195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9105900" imgH="6362700" progId="PBrush">
                  <p:embed/>
                </p:oleObj>
              </mc:Choice>
              <mc:Fallback>
                <p:oleObj name="" r:id="rId1" imgW="9105900" imgH="6362700" progId="PBrush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24915" y="2230755"/>
                        <a:ext cx="6640195" cy="3965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765175"/>
            <a:ext cx="1946275" cy="548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Text Box 3"/>
          <p:cNvSpPr txBox="1"/>
          <p:nvPr/>
        </p:nvSpPr>
        <p:spPr>
          <a:xfrm>
            <a:off x="536575" y="2638425"/>
            <a:ext cx="723900" cy="1716088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320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本章内容</a:t>
            </a:r>
            <a:endParaRPr lang="zh-CN" altLang="en-US" sz="320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9219" name="Picture 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90805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Picture 20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484313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2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426720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Picture 25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01332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3" name="Picture 21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05038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Picture 22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241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Picture 23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5718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6" name="AutoShape 10"/>
          <p:cNvSpPr/>
          <p:nvPr/>
        </p:nvSpPr>
        <p:spPr>
          <a:xfrm>
            <a:off x="2641600" y="1819275"/>
            <a:ext cx="4298950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7" name="Rectangle 6"/>
          <p:cNvSpPr/>
          <p:nvPr/>
        </p:nvSpPr>
        <p:spPr>
          <a:xfrm>
            <a:off x="2830513" y="1819275"/>
            <a:ext cx="3870325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11.2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时序逻辑器件的描述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28" name="AutoShape 10"/>
          <p:cNvSpPr/>
          <p:nvPr/>
        </p:nvSpPr>
        <p:spPr>
          <a:xfrm>
            <a:off x="2678113" y="2498725"/>
            <a:ext cx="4221162" cy="534988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9" name="Rectangle 6"/>
          <p:cNvSpPr/>
          <p:nvPr/>
        </p:nvSpPr>
        <p:spPr>
          <a:xfrm>
            <a:off x="3041650" y="2497138"/>
            <a:ext cx="3544888" cy="82994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11.3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分频器的设计及应用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30" name="AutoShape 10"/>
          <p:cNvSpPr/>
          <p:nvPr/>
        </p:nvSpPr>
        <p:spPr>
          <a:xfrm>
            <a:off x="2678113" y="1100138"/>
            <a:ext cx="4262437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1" name="Rectangle 6"/>
          <p:cNvSpPr/>
          <p:nvPr/>
        </p:nvSpPr>
        <p:spPr>
          <a:xfrm>
            <a:off x="2713038" y="1103313"/>
            <a:ext cx="3987800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11.1 组合</a:t>
            </a:r>
            <a:r>
              <a:rPr lang="zh-CN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逻辑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器件的描述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32" name="AutoShape 10"/>
          <p:cNvSpPr/>
          <p:nvPr/>
        </p:nvSpPr>
        <p:spPr>
          <a:xfrm>
            <a:off x="2713038" y="3252788"/>
            <a:ext cx="4186237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3" name="Rectangle 6"/>
          <p:cNvSpPr/>
          <p:nvPr/>
        </p:nvSpPr>
        <p:spPr>
          <a:xfrm>
            <a:off x="2970213" y="3252788"/>
            <a:ext cx="3033712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11.4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存储器及其应用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34" name="AutoShape 10"/>
          <p:cNvSpPr/>
          <p:nvPr/>
        </p:nvSpPr>
        <p:spPr>
          <a:xfrm>
            <a:off x="2713038" y="3925888"/>
            <a:ext cx="4329112" cy="9461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5" name="Rectangle 6"/>
          <p:cNvSpPr/>
          <p:nvPr/>
        </p:nvSpPr>
        <p:spPr>
          <a:xfrm>
            <a:off x="3041650" y="3929063"/>
            <a:ext cx="3254375" cy="12731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11.5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数字频率计的设计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     --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-基于 HDL 方法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236" name="AutoShape 10"/>
          <p:cNvSpPr/>
          <p:nvPr/>
        </p:nvSpPr>
        <p:spPr>
          <a:xfrm>
            <a:off x="2773363" y="5086350"/>
            <a:ext cx="4414837" cy="574675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7" name="Rectangle 6"/>
          <p:cNvSpPr/>
          <p:nvPr/>
        </p:nvSpPr>
        <p:spPr>
          <a:xfrm>
            <a:off x="2773363" y="5156200"/>
            <a:ext cx="4475162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11.6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伪随机序列发生器的设计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文本框 3"/>
          <p:cNvSpPr txBox="1"/>
          <p:nvPr/>
        </p:nvSpPr>
        <p:spPr>
          <a:xfrm>
            <a:off x="517525" y="979805"/>
            <a:ext cx="4196080" cy="52622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module HC160(clk,rd_n,ld_n,ep,et,d,q,co);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clk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rd_n,ld_n,ep,et;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[3:0]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reg [3:0]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co;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进位逻辑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co = (( q == 4'b1001 ) &amp; et );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计数过程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always @( posedge clk or negedge rd_n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!rd_n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q &lt;= 4'b0000;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 if ( !ld_n 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q &lt;=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else if ( ep &amp; et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if ( q == 4'b1001 )  q &lt;= 4'b0000;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else   q &lt;= q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2" name="文本框 1"/>
          <p:cNvSpPr txBox="1"/>
          <p:nvPr/>
        </p:nvSpPr>
        <p:spPr>
          <a:xfrm>
            <a:off x="4787900" y="979805"/>
            <a:ext cx="4192270" cy="52622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module HC163(clk,clr_n,ld_n,ep,et,d,q,co);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input clk,clr_n,ld_n,ep,et;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[3:0]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reg [3:0]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co;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进位逻辑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co = ( (q == 4'b1111 ) &amp; et );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计数过程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 posedge clk ) 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!clr_n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     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q &lt;= 4'b0000;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 !ld_n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q &lt;=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 ep &amp; et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q &lt;= q + 1'b1;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3" name="文本框 1"/>
          <p:cNvSpPr txBox="1"/>
          <p:nvPr/>
        </p:nvSpPr>
        <p:spPr>
          <a:xfrm>
            <a:off x="611188" y="473075"/>
            <a:ext cx="3827462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【例4-17】74HC160的功能描述。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4" name="文本框 2"/>
          <p:cNvSpPr txBox="1"/>
          <p:nvPr/>
        </p:nvSpPr>
        <p:spPr>
          <a:xfrm>
            <a:off x="4572000" y="476250"/>
            <a:ext cx="3827463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【例4-18】74HC163的功能描述。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文本框 3"/>
          <p:cNvSpPr txBox="1"/>
          <p:nvPr/>
        </p:nvSpPr>
        <p:spPr>
          <a:xfrm>
            <a:off x="684213" y="549275"/>
            <a:ext cx="4030662" cy="3414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74HC191是单时钟16进制加/减计数器，功能如表4-14所示，其中U'/D是计数方式控制端，当U'/D=0时实现加法计数，U'/D＝1时实现减法计数。进/借位信号C/B在进行加法计数时，在状态“1111”输出进位信号，在进行减法计数时，在状态“0000”输出借位信号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66" name="文本框 3"/>
          <p:cNvSpPr txBox="1"/>
          <p:nvPr/>
        </p:nvSpPr>
        <p:spPr>
          <a:xfrm>
            <a:off x="4787900" y="1122363"/>
            <a:ext cx="4013200" cy="4938712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module HC191(clk,s_n,ld_n,und,d,q,ocb);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clk,s_n,ld_n,und;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[3:0]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reg [3:0]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wire ocb;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进位和借位逻辑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ocb = (~und &amp;( q==4'b1111 )) |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 und &amp;(q == 4'b0000));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计数过程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always @(posedge clk or negedge ld_n)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 !ld_n 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q &lt;= 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else if ( !s_n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if ( !und )  q &lt;= q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else   q &lt;= q - 1'b1;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6867" name="对象 1"/>
          <p:cNvGraphicFramePr/>
          <p:nvPr/>
        </p:nvGraphicFramePr>
        <p:xfrm>
          <a:off x="720090" y="4041140"/>
          <a:ext cx="39592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8515350" imgH="2762250" progId="PBrush">
                  <p:embed/>
                </p:oleObj>
              </mc:Choice>
              <mc:Fallback>
                <p:oleObj name="" r:id="rId1" imgW="8515350" imgH="2762250" progId="PBrush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0090" y="4041140"/>
                        <a:ext cx="3959225" cy="193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文本框 1"/>
          <p:cNvSpPr txBox="1"/>
          <p:nvPr/>
        </p:nvSpPr>
        <p:spPr>
          <a:xfrm>
            <a:off x="4787900" y="549275"/>
            <a:ext cx="3825875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【例4-19】74HC191的功能描述。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 txBox="1"/>
          <p:nvPr/>
        </p:nvSpPr>
        <p:spPr>
          <a:xfrm>
            <a:off x="1220788" y="2205038"/>
            <a:ext cx="7291387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.3 分频器及其应用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8913" name="对象 36865"/>
          <p:cNvGraphicFramePr/>
          <p:nvPr/>
        </p:nvGraphicFramePr>
        <p:xfrm>
          <a:off x="828040" y="655638"/>
          <a:ext cx="3887788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7296150" imgH="2543175" progId="Paint.Picture">
                  <p:embed/>
                </p:oleObj>
              </mc:Choice>
              <mc:Fallback>
                <p:oleObj name="" r:id="rId1" imgW="7296150" imgH="2543175" progId="Paint.Picture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040" y="655638"/>
                        <a:ext cx="3887788" cy="161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4" name="对象 36866"/>
          <p:cNvGraphicFramePr/>
          <p:nvPr/>
        </p:nvGraphicFramePr>
        <p:xfrm>
          <a:off x="4787583" y="620395"/>
          <a:ext cx="3887787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3" imgW="7296150" imgH="4152900" progId="Paint.Picture">
                  <p:embed/>
                </p:oleObj>
              </mc:Choice>
              <mc:Fallback>
                <p:oleObj name="" r:id="rId3" imgW="7296150" imgH="4152900" progId="Paint.Picture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7583" y="620395"/>
                        <a:ext cx="3887787" cy="1871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对象 36867"/>
          <p:cNvGraphicFramePr/>
          <p:nvPr/>
        </p:nvGraphicFramePr>
        <p:xfrm>
          <a:off x="4427855" y="2696845"/>
          <a:ext cx="4224655" cy="177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6038850" imgH="2714625" progId="Paint.Picture">
                  <p:embed/>
                </p:oleObj>
              </mc:Choice>
              <mc:Fallback>
                <p:oleObj name="" r:id="rId5" imgW="6038850" imgH="2714625" progId="Paint.Pictur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7855" y="2696845"/>
                        <a:ext cx="4224655" cy="177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对象 36868"/>
          <p:cNvGraphicFramePr/>
          <p:nvPr/>
        </p:nvGraphicFramePr>
        <p:xfrm>
          <a:off x="1115695" y="4653280"/>
          <a:ext cx="7500938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7" imgW="9810750" imgH="2095500" progId="Paint.Picture">
                  <p:embed/>
                </p:oleObj>
              </mc:Choice>
              <mc:Fallback>
                <p:oleObj name="" r:id="rId7" imgW="9810750" imgH="2095500" progId="Paint.Picture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5695" y="4653280"/>
                        <a:ext cx="7500938" cy="1624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文本框 3"/>
          <p:cNvSpPr txBox="1"/>
          <p:nvPr/>
        </p:nvSpPr>
        <p:spPr>
          <a:xfrm>
            <a:off x="1187450" y="2428875"/>
            <a:ext cx="269938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CD4060: </a:t>
            </a:r>
            <a:endParaRPr lang="zh-CN" altLang="en-US" b="1" dirty="0">
              <a:solidFill>
                <a:srgbClr val="CC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14级异步二进制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计数器</a:t>
            </a: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分频器，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带RC或者晶振电路。</a:t>
            </a:r>
            <a:endParaRPr lang="zh-CN" altLang="en-US" b="1" i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8" name="文本框 3"/>
          <p:cNvSpPr txBox="1"/>
          <p:nvPr/>
        </p:nvSpPr>
        <p:spPr>
          <a:xfrm>
            <a:off x="1043305" y="4151313"/>
            <a:ext cx="3384550" cy="501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同步计数器同样具有分频功能：</a:t>
            </a:r>
            <a:endParaRPr lang="zh-CN" altLang="en-US" b="1" i="1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03575" y="2781300"/>
          <a:ext cx="1115695" cy="1010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9" imgW="1114425" imgH="1009650" progId="Paint.Picture">
                  <p:embed/>
                </p:oleObj>
              </mc:Choice>
              <mc:Fallback>
                <p:oleObj name="" r:id="rId9" imgW="1114425" imgH="10096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3575" y="2781300"/>
                        <a:ext cx="1115695" cy="1010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文本框 3"/>
          <p:cNvSpPr txBox="1"/>
          <p:nvPr/>
        </p:nvSpPr>
        <p:spPr>
          <a:xfrm>
            <a:off x="900430" y="476250"/>
            <a:ext cx="777557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分频器是一种时序逻辑电路，用于降低信号的频率。</a:t>
            </a:r>
            <a:endParaRPr lang="zh-CN" altLang="en-US" b="1" dirty="0">
              <a:solidFill>
                <a:srgbClr val="CC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设分频器时钟信号的频率用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clk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表示，分频输出信号的频率用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fpout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表示，则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分频器输出信号的频率与时钟信号频率之间的关系为：</a:t>
            </a:r>
            <a:r>
              <a:rPr lang="zh-CN" altLang="en-US" b="1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en-US" b="1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fpout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</a:t>
            </a:r>
            <a:r>
              <a:rPr lang="zh-CN" altLang="en-US" b="1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en-US" b="1" baseline="-25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clk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en-US" b="1" i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N。</a:t>
            </a:r>
            <a:endParaRPr lang="zh-CN" altLang="en-US" b="1" i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根据分频系数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的特点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，可将分频器分为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偶分频器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奇分频器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半小数分频器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三种基本类型。</a:t>
            </a:r>
            <a:endParaRPr lang="zh-CN" altLang="en-US" b="1" i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38" name="文本框 3"/>
          <p:cNvSpPr txBox="1"/>
          <p:nvPr/>
        </p:nvSpPr>
        <p:spPr>
          <a:xfrm>
            <a:off x="755650" y="2493963"/>
            <a:ext cx="799465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通用分频器的实现方法是：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应用 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进制计数器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状态：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0~N-1)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，将待分频的信号作为计数器的时钟脉冲，分频信号作为输出。设 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为 1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~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-1 之间的任意整数，在计数器从 0 计到 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-1 期间， 分频信号输出为低（或高）电平，再从 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计到 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-1 期间，分频信号输出为高（或低）电平。 其中</a:t>
            </a:r>
            <a:r>
              <a:rPr lang="zh-CN" altLang="en-US" b="1" i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的具体数值可根据占空比的要求进行调整。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39" name="文本框 3"/>
          <p:cNvSpPr txBox="1"/>
          <p:nvPr/>
        </p:nvSpPr>
        <p:spPr>
          <a:xfrm>
            <a:off x="900113" y="5157788"/>
            <a:ext cx="7134225" cy="10604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fp_N ( clk,en,N,M,fp_out );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clk,en;       // en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为分频器控制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(enable)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信号，高电平有效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input [11:0] N;  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分频系数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，定义为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12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位时最大分频系数为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4095    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0" name="文本框 1"/>
          <p:cNvSpPr txBox="1"/>
          <p:nvPr/>
        </p:nvSpPr>
        <p:spPr>
          <a:xfrm>
            <a:off x="971550" y="4581525"/>
            <a:ext cx="4146550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</a:t>
            </a:r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4-20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】通用</a:t>
            </a:r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分频器的功能描述。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文本框 3"/>
          <p:cNvSpPr txBox="1"/>
          <p:nvPr/>
        </p:nvSpPr>
        <p:spPr>
          <a:xfrm>
            <a:off x="932815" y="621030"/>
            <a:ext cx="7722235" cy="3969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[11:0] M;     // 高低电平分界设置，根据需要可在1~4095之间调整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fp_out;      // 分频输出信号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定义内部计数器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reg [11:0] cnt;           // 容量应满足2</a:t>
            </a:r>
            <a:r>
              <a:rPr lang="zh-CN" altLang="en-US" sz="1400" b="1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≥N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assign fp_out = ( cnt &lt; M ) ? 1'b0 : 1'b1; // 分频输出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分频过程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always @( posedge clk )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if ( !en )  cnt &lt;= 12'b0;            // 控制信号无效时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else  if ( cnt &lt; N-1 )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cnt &lt;= cnt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else  cnt &lt;= 12'b0;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0962" name="Picture 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0" y="4711700"/>
            <a:ext cx="7829550" cy="1514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文本框 3"/>
          <p:cNvSpPr txBox="1"/>
          <p:nvPr/>
        </p:nvSpPr>
        <p:spPr>
          <a:xfrm>
            <a:off x="828675" y="534988"/>
            <a:ext cx="2592388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4.3.1 偶分频器</a:t>
            </a:r>
            <a:endParaRPr lang="zh-CN" altLang="en-US" sz="2000" b="1" dirty="0">
              <a:solidFill>
                <a:srgbClr val="CC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41986" name="文本框 3"/>
          <p:cNvSpPr txBox="1"/>
          <p:nvPr/>
        </p:nvSpPr>
        <p:spPr>
          <a:xfrm>
            <a:off x="828675" y="838200"/>
            <a:ext cx="7993063" cy="2559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偶分频器的分频系数N为偶数。</a:t>
            </a:r>
            <a:endParaRPr lang="zh-CN" altLang="en-US" b="1" dirty="0">
              <a:solidFill>
                <a:srgbClr val="CC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输出为方波的偶分频器除了应用例4-20的通用分频器，取M=N/2的实现方法之外，还有另一种实现方法：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应用N/2进制计数器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将待分频的信号作为计数器的时钟脉冲，分频信号作为输出。每当计数器计满N/2个脉冲时，控制分频输出信号翻转，同时将计数器清零，在下次时钟到来时重新开始计数。如此循环反复，可以实现任意偶数分频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987" name="文本框 3"/>
          <p:cNvSpPr txBox="1"/>
          <p:nvPr/>
        </p:nvSpPr>
        <p:spPr>
          <a:xfrm>
            <a:off x="971550" y="3860800"/>
            <a:ext cx="7705725" cy="2353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fp_even( clk,en,N_even,fp_out );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clk,en;                  // en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为分频器控制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(enable)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信号，高电平有效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input [11:0] N_even;      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偶分频系数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，定义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12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位时最大分频系数为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4094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reg fp_out;         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分频信号输出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定义内部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位计数器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reg [11:0] cnt;             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计数容量应满足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1400" b="1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≥(N/2)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//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分频过程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文本框 1"/>
          <p:cNvSpPr txBox="1"/>
          <p:nvPr/>
        </p:nvSpPr>
        <p:spPr>
          <a:xfrm>
            <a:off x="900113" y="3325813"/>
            <a:ext cx="3729037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</a:t>
            </a:r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4-21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】偶分频器的功能描述。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文本框 3"/>
          <p:cNvSpPr txBox="1"/>
          <p:nvPr/>
        </p:nvSpPr>
        <p:spPr>
          <a:xfrm>
            <a:off x="900430" y="621030"/>
            <a:ext cx="7785735" cy="299974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always @ ( posedge clk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if ( !en )                    // 控制信号无效时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begin  cnt &lt;= 12'b0;  fp_out&lt;= 1'b0; 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if ( cnt &lt; ( N_even/2-1 ))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cnt &lt;= cnt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     begin  cnt &lt;= 12'b0; fp_out&lt;= ~fp_out; 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Picture 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4272280"/>
            <a:ext cx="7786370" cy="1863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文本框 3"/>
          <p:cNvSpPr txBox="1"/>
          <p:nvPr/>
        </p:nvSpPr>
        <p:spPr>
          <a:xfrm>
            <a:off x="900113" y="3646170"/>
            <a:ext cx="6192837" cy="5016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取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N_even=10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时，偶分频器的仿真结果如图所示。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文本框 3"/>
          <p:cNvSpPr txBox="1"/>
          <p:nvPr/>
        </p:nvSpPr>
        <p:spPr>
          <a:xfrm>
            <a:off x="828675" y="534988"/>
            <a:ext cx="2447925" cy="396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4.3.2 奇分频器</a:t>
            </a:r>
            <a:endParaRPr lang="zh-CN" altLang="en-US" sz="2000" b="1" dirty="0">
              <a:solidFill>
                <a:srgbClr val="009AD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44034" name="文本框 3"/>
          <p:cNvSpPr txBox="1"/>
          <p:nvPr/>
        </p:nvSpPr>
        <p:spPr>
          <a:xfrm>
            <a:off x="756285" y="838200"/>
            <a:ext cx="8083550" cy="300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奇分频器的分频系数 N 为奇数。</a:t>
            </a:r>
            <a:endParaRPr lang="zh-CN" altLang="en-US" b="1" dirty="0">
              <a:solidFill>
                <a:srgbClr val="FF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如果不要求分频输出信号为方波，奇分频可以用通用分频器实现。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如果要求分频输出信号为方波，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则具体的实现方法是：应用两个N进制计数器，将待分频的信号作为计数器的时钟脉冲，分别在时钟脉冲的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上升沿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下降沿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进行N进制计数。当计数器从0计到(N-1)/2时分频输出为低电平，再从(N+1)/2计到N-1时分频输出为高电平，分别得到两个占空比非50%的分频信号，然后将两个分频输出信号相或即可得到方波信号。</a:t>
            </a:r>
            <a:endParaRPr lang="zh-CN" altLang="en-US" b="1" dirty="0"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44035" name="文本框 3"/>
          <p:cNvSpPr txBox="1"/>
          <p:nvPr/>
        </p:nvSpPr>
        <p:spPr>
          <a:xfrm>
            <a:off x="755650" y="4221163"/>
            <a:ext cx="7705725" cy="203009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module fp_odd(clk,en,N_odd,fp_out);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clk,en;                     // en为分频器控制信号，高电平有效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input [11:0] N_odd;            // 奇分频系数N，定义为12位最大分频系数为4095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output wire fp_out;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reg [11:0] cnt1,cnt2;         // 内部n位计数器,计数容量应满足2</a:t>
            </a:r>
            <a:r>
              <a:rPr lang="zh-CN" altLang="en-US" sz="1400" b="1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&gt;N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(* synthesis,probe_port,keep *)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wire  fp1,fp2;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内部线网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036" name="文本框 1"/>
          <p:cNvSpPr txBox="1"/>
          <p:nvPr/>
        </p:nvSpPr>
        <p:spPr>
          <a:xfrm>
            <a:off x="684213" y="3716338"/>
            <a:ext cx="3730625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【例4-22】奇分频器的功能描述。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文本框 3"/>
          <p:cNvSpPr txBox="1"/>
          <p:nvPr/>
        </p:nvSpPr>
        <p:spPr>
          <a:xfrm>
            <a:off x="828993" y="549275"/>
            <a:ext cx="5616575" cy="3969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assign fp1 = (cnt1 &lt;= (N_odd-1)/2)? 0:1;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输出逻辑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fp2 = (cnt2 &lt;= (N_odd-1)/2)? 0:1;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fp_out = fp1 | fp2;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always @(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posedge clk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// 上升沿计数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!en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  cnt1 &lt;= 12'b0;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cnt1 &lt; N_odd-1 )   cnt1 &lt;= cnt1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else   cnt1 &lt;= 12'b0;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always @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negedge clk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// 下降沿计数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!en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   cnt2 &lt;= 12'b0;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else if 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cnt2 &lt; N_odd-1 )  cnt2 &lt;= cnt2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else   cnt2 &lt;= 12'b0;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5058" name="Picture 2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4606925"/>
            <a:ext cx="7974012" cy="1643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9" name="文本框 3"/>
          <p:cNvSpPr txBox="1"/>
          <p:nvPr/>
        </p:nvSpPr>
        <p:spPr>
          <a:xfrm>
            <a:off x="6732588" y="2765425"/>
            <a:ext cx="187325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取N_odd=11时，奇分频器的仿真结果如图所示。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 txBox="1"/>
          <p:nvPr/>
        </p:nvSpPr>
        <p:spPr>
          <a:xfrm>
            <a:off x="1220788" y="2205038"/>
            <a:ext cx="7291387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dirty="0">
                <a:latin typeface="Comic Sans MS" panose="030F0702030302020204" pitchFamily="2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Comic Sans MS" panose="030F0702030302020204" pitchFamily="2" charset="0"/>
                <a:ea typeface="黑体" panose="02010609060101010101" pitchFamily="2" charset="-122"/>
              </a:rPr>
              <a:t>.1 组合逻辑器件</a:t>
            </a:r>
            <a:endParaRPr lang="zh-CN" altLang="en-US" sz="480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dirty="0">
                <a:latin typeface="Comic Sans MS" panose="030F0702030302020204" pitchFamily="2" charset="0"/>
                <a:ea typeface="黑体" panose="02010609060101010101" pitchFamily="2" charset="-122"/>
              </a:rPr>
              <a:t>的描述</a:t>
            </a:r>
            <a:endParaRPr lang="zh-CN" altLang="en-US" sz="480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文本框 3"/>
          <p:cNvSpPr txBox="1"/>
          <p:nvPr/>
        </p:nvSpPr>
        <p:spPr>
          <a:xfrm>
            <a:off x="828675" y="534988"/>
            <a:ext cx="31940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4.3.3 半整数分频器</a:t>
            </a:r>
            <a:endParaRPr lang="zh-CN" altLang="en-US" sz="2000" b="1" dirty="0">
              <a:solidFill>
                <a:srgbClr val="009AD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46082" name="文本框 3"/>
          <p:cNvSpPr txBox="1"/>
          <p:nvPr/>
        </p:nvSpPr>
        <p:spPr>
          <a:xfrm>
            <a:off x="612775" y="838200"/>
            <a:ext cx="80835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半整数分频器是指分频系数为整数一半（如10.5）的分频器。</a:t>
            </a:r>
            <a:endParaRPr lang="zh-CN" altLang="en-US" b="1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半整数分频器的实现电路如图4-5所示，其中模块N_Counter为上升沿工作的N进制计数器，co为其进位信号。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46083" name="Picture 207" descr="Fig4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2205038"/>
            <a:ext cx="6529387" cy="158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文本框 3"/>
          <p:cNvSpPr txBox="1"/>
          <p:nvPr/>
        </p:nvSpPr>
        <p:spPr>
          <a:xfrm>
            <a:off x="900113" y="3717925"/>
            <a:ext cx="817245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按照上述工作原理，描述分频系数为10.5的半分频器的Verilog参考代码如下：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6085" name="文本框 3"/>
          <p:cNvSpPr txBox="1"/>
          <p:nvPr/>
        </p:nvSpPr>
        <p:spPr>
          <a:xfrm>
            <a:off x="971550" y="4221480"/>
            <a:ext cx="6647815" cy="203009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module fp10p5(clk,fp_out);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clk;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fp_out;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定义内部变量和信号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reg [3:0] cnt;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(* synthesis,probe_port,keep *)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wire co;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文本框 3"/>
          <p:cNvSpPr txBox="1"/>
          <p:nvPr/>
        </p:nvSpPr>
        <p:spPr>
          <a:xfrm>
            <a:off x="755650" y="621030"/>
            <a:ext cx="3448050" cy="364617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reg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wire cnt_clk;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描述异或门和输出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cnt_clk = clk ^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描述输出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fp_out =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进位信号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co = ( cnt == 4'd10 );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描述11进制计数器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sym typeface="宋体" panose="02010600030101010101" pitchFamily="2" charset="-122"/>
              </a:rPr>
              <a:t>always @( posedge cnt_clk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sym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sym typeface="宋体" panose="02010600030101010101" pitchFamily="2" charset="-122"/>
              </a:rPr>
              <a:t> if ( cnt == 4'd10 )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06" name="文本框 3"/>
          <p:cNvSpPr txBox="1"/>
          <p:nvPr/>
        </p:nvSpPr>
        <p:spPr>
          <a:xfrm>
            <a:off x="4623435" y="2133600"/>
            <a:ext cx="3672205" cy="2353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cnt &lt;= 4'd0;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cnt &lt;= cnt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描述T'触发器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always @( posedge co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q &lt;= ~q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7" name="Picture 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4725670"/>
            <a:ext cx="7936230" cy="149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文本框 3"/>
          <p:cNvSpPr txBox="1"/>
          <p:nvPr/>
        </p:nvSpPr>
        <p:spPr>
          <a:xfrm>
            <a:off x="828040" y="4220528"/>
            <a:ext cx="5256213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上述代码的仿真结果如图所示。</a:t>
            </a:r>
            <a:endParaRPr lang="zh-CN" altLang="en-US" b="1" dirty="0">
              <a:solidFill>
                <a:srgbClr val="CC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3" name="Picture 207" descr="Fig4-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90" y="621030"/>
            <a:ext cx="4415790" cy="1466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文本框 3"/>
          <p:cNvSpPr txBox="1"/>
          <p:nvPr/>
        </p:nvSpPr>
        <p:spPr>
          <a:xfrm>
            <a:off x="756920" y="535305"/>
            <a:ext cx="27355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4.3.4 分频器的应用</a:t>
            </a:r>
            <a:endParaRPr lang="zh-CN" altLang="en-US" sz="2000" b="1" dirty="0">
              <a:solidFill>
                <a:srgbClr val="009AD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48130" name="文本框 3"/>
          <p:cNvSpPr txBox="1"/>
          <p:nvPr/>
        </p:nvSpPr>
        <p:spPr>
          <a:xfrm>
            <a:off x="612775" y="838200"/>
            <a:ext cx="806767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分频器在电子系统中应用广泛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。例如，要使用逻辑电路控制直流电机的速度，通常采用图4-7所示的脉冲周期固定、占空比可调的PWM信号应用图4-8所示的驱动电路控制直流电机的转速，其中SSR为固态继电器（Solid State Relay），而PWM信号则基于例4-20所示的通用分频器实现。</a:t>
            </a:r>
            <a:endParaRPr lang="zh-CN" altLang="en-US" b="1" dirty="0"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graphicFrame>
        <p:nvGraphicFramePr>
          <p:cNvPr id="48131" name="对象 45059"/>
          <p:cNvGraphicFramePr/>
          <p:nvPr>
            <p:custDataLst>
              <p:tags r:id="rId1"/>
            </p:custDataLst>
          </p:nvPr>
        </p:nvGraphicFramePr>
        <p:xfrm>
          <a:off x="3923030" y="2666365"/>
          <a:ext cx="4761865" cy="231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2" imgW="7543800" imgH="2295525" progId="PBrush">
                  <p:embed/>
                </p:oleObj>
              </mc:Choice>
              <mc:Fallback>
                <p:oleObj name="" r:id="rId2" imgW="7543800" imgH="2295525" progId="PBrush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3030" y="2666365"/>
                        <a:ext cx="4761865" cy="2313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矩形 10243"/>
          <p:cNvSpPr/>
          <p:nvPr/>
        </p:nvSpPr>
        <p:spPr>
          <a:xfrm>
            <a:off x="4243388" y="3327718"/>
            <a:ext cx="488950" cy="439737"/>
          </a:xfrm>
          <a:prstGeom prst="rect">
            <a:avLst/>
          </a:prstGeom>
          <a:solidFill>
            <a:srgbClr val="FF00FF">
              <a:alpha val="25999"/>
            </a:srgbClr>
          </a:solidFill>
          <a:ln w="9525">
            <a:noFill/>
          </a:ln>
        </p:spPr>
        <p:txBody>
          <a:bodyPr wrap="square"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48133" name="对象 3"/>
          <p:cNvGraphicFramePr/>
          <p:nvPr/>
        </p:nvGraphicFramePr>
        <p:xfrm>
          <a:off x="828675" y="2781300"/>
          <a:ext cx="299720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4" imgW="6848475" imgH="5238750" progId="Paint.Picture">
                  <p:embed/>
                </p:oleObj>
              </mc:Choice>
              <mc:Fallback>
                <p:oleObj name="" r:id="rId4" imgW="6848475" imgH="5238750" progId="Paint.Picture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675" y="2781300"/>
                        <a:ext cx="2997200" cy="208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文本框 3"/>
          <p:cNvSpPr txBox="1"/>
          <p:nvPr/>
        </p:nvSpPr>
        <p:spPr>
          <a:xfrm>
            <a:off x="528638" y="4940300"/>
            <a:ext cx="8085137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应用PWM控制电机转速的原理是：PWM输出脉冲的平均直流量与占空比成正比。PWM信号的占空比越大，电机得到的平均电流量越大，电机的转速就越高。所以，只需要改变PWM信号的占空比，就可以调节电机的转速。</a:t>
            </a:r>
            <a:endParaRPr lang="zh-CN" altLang="en-US" b="1" dirty="0"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文本框 3"/>
          <p:cNvSpPr txBox="1"/>
          <p:nvPr/>
        </p:nvSpPr>
        <p:spPr>
          <a:xfrm>
            <a:off x="755650" y="549275"/>
            <a:ext cx="7848600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4-23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】设计输出频率为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2kHz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、占空比在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0~100%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之间可调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PWM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信号的应用电路。要求占空比的分辨率为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1%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154" name="文本框 3"/>
          <p:cNvSpPr txBox="1"/>
          <p:nvPr/>
        </p:nvSpPr>
        <p:spPr>
          <a:xfrm>
            <a:off x="684213" y="1412558"/>
            <a:ext cx="8085137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要求PWM的占空比在0~100%之间可调、分辨率为1%时，应有101种控制字。若用复位信号控制占空比为1、用100进制BCD码计数器控制实现占空比为0~99%时，刚好能够满足分辨率要求。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155" name="文本框 3"/>
          <p:cNvSpPr txBox="1"/>
          <p:nvPr/>
        </p:nvSpPr>
        <p:spPr>
          <a:xfrm>
            <a:off x="611188" y="2843213"/>
            <a:ext cx="8085137" cy="2149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将DE2-115开发板提供的50MHz晶振信号分频至2kHz，则分频计数器的计数容量应为：50×10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/(2×10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)=25000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要产生101种占空比，则需要将计数器的容量等分为100份，每份应占       （25000/100=）250个计数值。当分频计数器的计数值小于“占空比的数值×250”时，PWM输出为高电平，否则输出为低电平。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49156" name="文本框 3"/>
          <p:cNvSpPr txBox="1"/>
          <p:nvPr/>
        </p:nvSpPr>
        <p:spPr>
          <a:xfrm>
            <a:off x="755333" y="5157470"/>
            <a:ext cx="8085137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设计过程：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根据上述分析，产生频率为2kHz、占空比满足设计要求的PWM信号的模块Verilog参考代码如下：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文本框 3"/>
          <p:cNvSpPr txBox="1"/>
          <p:nvPr/>
        </p:nvSpPr>
        <p:spPr>
          <a:xfrm>
            <a:off x="828675" y="622300"/>
            <a:ext cx="7853363" cy="55848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pwm_N(clk_50,clr_n,BCDduty,pwm);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clk_50;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	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// 50MHz晶振输入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clr_n;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	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复位信号，低电平有效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[7:0] BCDduty;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	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// 用两位BCD码表示的占空比值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pwm;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// 输出的PWM信号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参数定义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parameter N=25000,M=250;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内部线网和变量定义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reg [14:0] cnt_q;   // 定义内部15位计数器，其中2</a:t>
            </a:r>
            <a:r>
              <a:rPr lang="zh-CN" altLang="en-US" sz="1400" b="1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15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=32768&gt;N（=25000)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wire [6:0] duty;    // 7位二进制数表示的占空比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将两位BCD码表示的占空比转换为7位二进制数: 高位BCD码×10+低位BCD码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assign duty = (BCDduty[7:4]&lt;&lt;3) + (BCDduty[7:4]&lt;&lt;1) + BCDduty[3:0];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// 分频计数过程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 ( posedge clk_50 or negedge clr_n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if ( !clr_n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cnt_q &lt;= 15'b0;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 if ( cnt_q == 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- 1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)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文本框 3"/>
          <p:cNvSpPr txBox="1"/>
          <p:nvPr/>
        </p:nvSpPr>
        <p:spPr>
          <a:xfrm>
            <a:off x="756920" y="694055"/>
            <a:ext cx="3332163" cy="39687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cnt_q &lt;= 15'b0;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cnt_q &lt;= cnt_q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控制PWM输出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 clr_n,duty,cnt_q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if ( !clr_n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pwm =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else if ( cnt_q &lt; duty*M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pwm =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else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pwm = 1'b0;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1202" name="Picture 2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980" y="3206115"/>
            <a:ext cx="4611370" cy="376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3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3789045"/>
            <a:ext cx="4604385" cy="37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4365625"/>
            <a:ext cx="4603750" cy="429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文本框 3"/>
          <p:cNvSpPr txBox="1"/>
          <p:nvPr/>
        </p:nvSpPr>
        <p:spPr>
          <a:xfrm>
            <a:off x="4356100" y="549275"/>
            <a:ext cx="4659313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新建工程，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将上述代码经编译、综合后封装后，并嵌入逻辑分析仪进行测试。设置逻辑分析仪时钟频率为2k×100=200kHz，设置采样深度为1k（=10×100）。设置占空比分别为25%、50%和75%进行测试，分析结果如图所示。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1206" name="文本框 3"/>
          <p:cNvSpPr txBox="1"/>
          <p:nvPr/>
        </p:nvSpPr>
        <p:spPr>
          <a:xfrm>
            <a:off x="655955" y="4869180"/>
            <a:ext cx="824039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CC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用PWM信号驱动EDA开发板上的发光二极管，则能够根据占空比的大小调节发光二极管的亮度。另外，还可以应用三组PWM信号控制一组红、绿、蓝三基色发光二极管，通过不同占空比的组合来调节灯光的色调和亮度。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文本框 3"/>
          <p:cNvSpPr txBox="1"/>
          <p:nvPr/>
        </p:nvSpPr>
        <p:spPr>
          <a:xfrm>
            <a:off x="756285" y="1714500"/>
            <a:ext cx="30295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【例4-24】设计数控分频器，能够产生音乐中的音调。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226" name="文本框 3"/>
          <p:cNvSpPr txBox="1"/>
          <p:nvPr/>
        </p:nvSpPr>
        <p:spPr>
          <a:xfrm>
            <a:off x="700405" y="405130"/>
            <a:ext cx="411416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利用不同分频系数的分频器能够产生不同频率信号的功能，还可以应用分频器设计音乐播放器或者实现电子琴。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2227" name="文本框 3"/>
          <p:cNvSpPr txBox="1"/>
          <p:nvPr/>
        </p:nvSpPr>
        <p:spPr>
          <a:xfrm>
            <a:off x="612140" y="2519680"/>
            <a:ext cx="3554095" cy="3830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十二平均律是把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两倍音程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从f</a:t>
            </a:r>
            <a:r>
              <a:rPr lang="zh-CN" altLang="en-US" b="1" baseline="-25000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到2f</a:t>
            </a:r>
            <a:r>
              <a:rPr lang="zh-CN" altLang="en-US" b="1" baseline="-25000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）几何平均分成12个半音的音律体制，两个相邻半音之间的频率之比为倍。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国际标准音规定，钢琴小字一组的a音的频率为440Hz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，因此，根据频率的比例关系，可以推算出所有音调的频率。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2228" name="对象 3"/>
          <p:cNvGraphicFramePr/>
          <p:nvPr/>
        </p:nvGraphicFramePr>
        <p:xfrm>
          <a:off x="4067493" y="2420303"/>
          <a:ext cx="484822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1" imgW="8210550" imgH="4953000" progId="PBrush">
                  <p:embed/>
                </p:oleObj>
              </mc:Choice>
              <mc:Fallback>
                <p:oleObj name="" r:id="rId1" imgW="8210550" imgH="4953000" progId="PBrush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67493" y="2420303"/>
                        <a:ext cx="4848225" cy="3867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对象 50182"/>
          <p:cNvGraphicFramePr/>
          <p:nvPr/>
        </p:nvGraphicFramePr>
        <p:xfrm>
          <a:off x="1259840" y="4287520"/>
          <a:ext cx="18700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3" imgW="2124075" imgH="428625" progId="Paint.Picture">
                  <p:embed/>
                </p:oleObj>
              </mc:Choice>
              <mc:Fallback>
                <p:oleObj name="" r:id="rId3" imgW="2124075" imgH="428625" progId="Paint.Picture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840" y="4287520"/>
                        <a:ext cx="1870075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矩形 10243"/>
          <p:cNvSpPr/>
          <p:nvPr/>
        </p:nvSpPr>
        <p:spPr>
          <a:xfrm>
            <a:off x="5513070" y="5470525"/>
            <a:ext cx="988060" cy="263525"/>
          </a:xfrm>
          <a:prstGeom prst="rect">
            <a:avLst/>
          </a:prstGeom>
          <a:solidFill>
            <a:srgbClr val="FF00FF">
              <a:alpha val="25999"/>
            </a:srgbClr>
          </a:solidFill>
          <a:ln w="9525">
            <a:noFill/>
          </a:ln>
        </p:spPr>
        <p:txBody>
          <a:bodyPr wrap="square"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901565" y="560070"/>
          <a:ext cx="401447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714990" imgH="4295775" progId="Paint.Picture">
                  <p:embed/>
                </p:oleObj>
              </mc:Choice>
              <mc:Fallback>
                <p:oleObj name="" r:id="rId5" imgW="10714990" imgH="42957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1565" y="560070"/>
                        <a:ext cx="4014470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067810" y="1867535"/>
          <a:ext cx="124396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7" imgW="1638300" imgH="628650" progId="Paint.Picture">
                  <p:embed/>
                </p:oleObj>
              </mc:Choice>
              <mc:Fallback>
                <p:oleObj name="" r:id="rId7" imgW="1638300" imgH="6286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7810" y="1867535"/>
                        <a:ext cx="1243965" cy="65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5723890" y="1968500"/>
          <a:ext cx="2587625" cy="39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2781300" imgH="381000" progId="Paint.Picture">
                  <p:embed/>
                </p:oleObj>
              </mc:Choice>
              <mc:Fallback>
                <p:oleObj name="" r:id="rId9" imgW="2781300" imgH="3810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3890" y="1968500"/>
                        <a:ext cx="2587625" cy="399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文本框 3"/>
          <p:cNvSpPr txBox="1"/>
          <p:nvPr/>
        </p:nvSpPr>
        <p:spPr>
          <a:xfrm>
            <a:off x="755650" y="477838"/>
            <a:ext cx="8226425" cy="1325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音调可以应用分频器来实现。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基于DE2-115开发板实现时，为了简化分频电路设计，首先定制锁相环ALTPLL（或者设计分频器）将板载的50MHz晶振信号分频为440kHz，然后再根据每个音调的频率值基于440kHz计算分频系数。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3250" name="对象 1"/>
          <p:cNvGraphicFramePr/>
          <p:nvPr/>
        </p:nvGraphicFramePr>
        <p:xfrm>
          <a:off x="2844483" y="1866900"/>
          <a:ext cx="5810250" cy="43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" imgW="8391525" imgH="4953000" progId="PBrush">
                  <p:embed/>
                </p:oleObj>
              </mc:Choice>
              <mc:Fallback>
                <p:oleObj name="" r:id="rId1" imgW="8391525" imgH="4953000" progId="PBrush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4483" y="1866900"/>
                        <a:ext cx="5810250" cy="430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文本框 3"/>
          <p:cNvSpPr txBox="1"/>
          <p:nvPr/>
        </p:nvSpPr>
        <p:spPr>
          <a:xfrm>
            <a:off x="669925" y="1860550"/>
            <a:ext cx="2178050" cy="1754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小字组和小字1~3组音调对应的（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16进制）分频系数值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如表4-16所示。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53252" name="对象 1"/>
          <p:cNvGraphicFramePr/>
          <p:nvPr/>
        </p:nvGraphicFramePr>
        <p:xfrm>
          <a:off x="612775" y="3670300"/>
          <a:ext cx="2292350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3" imgW="4629150" imgH="4105275" progId="Paint.Picture">
                  <p:embed/>
                </p:oleObj>
              </mc:Choice>
              <mc:Fallback>
                <p:oleObj name="" r:id="rId3" imgW="4629150" imgH="4105275" progId="Paint.Picture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775" y="3670300"/>
                        <a:ext cx="2292350" cy="2390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文本框 3"/>
          <p:cNvSpPr txBox="1"/>
          <p:nvPr/>
        </p:nvSpPr>
        <p:spPr>
          <a:xfrm>
            <a:off x="755650" y="549275"/>
            <a:ext cx="8018463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设计过程：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从表4-16可以看出，小字组音调中最大分频系数为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D24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，小字3组音调中最小分频系数为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0DF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，因此数控分频器的分频系数应定义为12位二进制数。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4274" name="文本框 3"/>
          <p:cNvSpPr txBox="1"/>
          <p:nvPr/>
        </p:nvSpPr>
        <p:spPr>
          <a:xfrm>
            <a:off x="684213" y="1885950"/>
            <a:ext cx="8018462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新建工程，将例4-21所示的偶分频器和例4-22所示的奇分频器分别封装成原理图符号fp_even和fp_odd，然后设计分频器控制模块tone_ctrl，根据分频系数的奇偶性生成控制奇/偶分频器工作的控制（enable）信号。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54275" name="Picture 2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3514725"/>
            <a:ext cx="7887970" cy="2262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6" name="文本框 3"/>
          <p:cNvSpPr txBox="1"/>
          <p:nvPr/>
        </p:nvSpPr>
        <p:spPr>
          <a:xfrm>
            <a:off x="2987675" y="5775325"/>
            <a:ext cx="40814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图4-10 数控分频器顶层设计电路</a:t>
            </a:r>
            <a:endParaRPr lang="zh-CN" altLang="en-US" sz="16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文本框 3"/>
          <p:cNvSpPr txBox="1"/>
          <p:nvPr/>
        </p:nvSpPr>
        <p:spPr>
          <a:xfrm>
            <a:off x="900430" y="1052830"/>
            <a:ext cx="7632065" cy="2353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tone_ctrl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(fpN,fp_even_en,fp_odd_en);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input [11:0] fpN;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output wire fp_even_en,fp_odd_en;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// 控制逻辑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fp_even_en = ( fpN == 12'b0 ) ? 0 :  ~fpN[0];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assign fp_odd_en  = ( fpN == 12'b0 ) ? 0 :   fpN[0];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298" name="文本框 1"/>
          <p:cNvSpPr txBox="1"/>
          <p:nvPr/>
        </p:nvSpPr>
        <p:spPr>
          <a:xfrm>
            <a:off x="828675" y="476250"/>
            <a:ext cx="5176838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控制模块tone_ctrl的Verilog描述代码参考如下：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5299" name="Picture 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8" y="4330700"/>
            <a:ext cx="7704137" cy="1876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0" name="文本框 3"/>
          <p:cNvSpPr txBox="1"/>
          <p:nvPr/>
        </p:nvSpPr>
        <p:spPr>
          <a:xfrm>
            <a:off x="900113" y="3406775"/>
            <a:ext cx="7750175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取fpN=10和11时，数控分频器的仿真结果如图4-11所示。从图中可以看出，数控分频器功能正确。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文本框 3"/>
          <p:cNvSpPr txBox="1"/>
          <p:nvPr/>
        </p:nvSpPr>
        <p:spPr>
          <a:xfrm>
            <a:off x="755650" y="593725"/>
            <a:ext cx="819943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组合逻辑器件有逻辑门、编码器与译码器、数据选择器和数值比较器、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加法器、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三态器件和奇偶校验器等多种类型。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6" name="文本框 3"/>
          <p:cNvSpPr txBox="1"/>
          <p:nvPr/>
        </p:nvSpPr>
        <p:spPr>
          <a:xfrm>
            <a:off x="890588" y="1701800"/>
            <a:ext cx="192881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.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基本逻辑门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7" name="文本框 3"/>
          <p:cNvSpPr txBox="1"/>
          <p:nvPr/>
        </p:nvSpPr>
        <p:spPr>
          <a:xfrm>
            <a:off x="703263" y="2171700"/>
            <a:ext cx="2859087" cy="3414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Verilog HDL中定义了实现七种逻辑关系的基元，例化这些基元就可以描述门电路。同时，Verilog中定义了九类操作符，应用逻辑运算符或者位操作符，也可以很方便地描述门电路。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8" name="文本框 3"/>
          <p:cNvSpPr txBox="1"/>
          <p:nvPr/>
        </p:nvSpPr>
        <p:spPr>
          <a:xfrm>
            <a:off x="3562350" y="2060575"/>
            <a:ext cx="5070475" cy="39687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Basic_Gates (a,b,Yand,Yor,Ynot,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   Ynand,Ynor,Yxor,Yxnor);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a,b;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Yand,Yor,Ynot,Ynand,Ynor,Yxor,Yxnor;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Yand  = a &amp; 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Yor   = a | 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Ynot  = ~a;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Ynand = ~( a &amp; b);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Ynor  = ~(a | b);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Yxor  = a ^ b;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Yxnor = ~(a ^ b);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69" name="文本框 1"/>
          <p:cNvSpPr txBox="1"/>
          <p:nvPr/>
        </p:nvSpPr>
        <p:spPr>
          <a:xfrm>
            <a:off x="3562350" y="1516063"/>
            <a:ext cx="3360738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【例4-1】基本逻辑门的描述。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Rectangle 2"/>
          <p:cNvSpPr txBox="1"/>
          <p:nvPr/>
        </p:nvSpPr>
        <p:spPr>
          <a:xfrm>
            <a:off x="1220788" y="2205038"/>
            <a:ext cx="7291387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.4 存储器及其应用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8193"/>
          <p:cNvSpPr txBox="1"/>
          <p:nvPr/>
        </p:nvSpPr>
        <p:spPr>
          <a:xfrm>
            <a:off x="962025" y="1089660"/>
            <a:ext cx="56521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b="1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以结构化方式存储大量二值信息的半导体器件。</a:t>
            </a:r>
            <a:endParaRPr lang="zh-CN" altLang="en-US" b="1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4" name="矩形 8195"/>
          <p:cNvSpPr/>
          <p:nvPr/>
        </p:nvSpPr>
        <p:spPr>
          <a:xfrm>
            <a:off x="1116013" y="3897630"/>
            <a:ext cx="3168650" cy="2076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342900" indent="-342900"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掩膜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PROM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EPROM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en-US" altLang="zh-CN" sz="1600" baseline="30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PROM</a:t>
            </a:r>
            <a:endParaRPr lang="zh-CN" altLang="en-US" sz="16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快闪存储器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6" name="矩形 8196"/>
          <p:cNvSpPr/>
          <p:nvPr/>
        </p:nvSpPr>
        <p:spPr>
          <a:xfrm>
            <a:off x="4070350" y="3916363"/>
            <a:ext cx="2668588" cy="875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fontAlgn="base" hangingPunct="0">
              <a:lnSpc>
                <a:spcPct val="150000"/>
              </a:lnSpc>
            </a:pPr>
            <a:r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*</a:t>
            </a: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静态</a:t>
            </a:r>
            <a:r>
              <a:rPr lang="en-US" altLang="zh-CN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RAM(SRAM)</a:t>
            </a:r>
            <a:endParaRPr lang="en-US" altLang="zh-CN" sz="1600" strike="noStrike" noProof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</a:pP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 *动态</a:t>
            </a:r>
            <a:r>
              <a:rPr lang="en-US" altLang="zh-CN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RAM(DRAM)</a:t>
            </a: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</a:t>
            </a:r>
            <a:endParaRPr lang="zh-CN" altLang="en-US" sz="1600" strike="noStrike" noProof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文本框 8193"/>
          <p:cNvSpPr txBox="1"/>
          <p:nvPr/>
        </p:nvSpPr>
        <p:spPr>
          <a:xfrm>
            <a:off x="633413" y="3034030"/>
            <a:ext cx="2862262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存储器的分类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文本框 8193"/>
          <p:cNvSpPr txBox="1"/>
          <p:nvPr/>
        </p:nvSpPr>
        <p:spPr>
          <a:xfrm>
            <a:off x="633413" y="1543050"/>
            <a:ext cx="34369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存储器容量的表示方法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文本框 4"/>
          <p:cNvSpPr txBox="1"/>
          <p:nvPr/>
        </p:nvSpPr>
        <p:spPr>
          <a:xfrm>
            <a:off x="1826260" y="2487613"/>
            <a:ext cx="90551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r>
              <a:rPr lang="en-US" altLang="zh-CN" sz="2000" b="1" i="1" baseline="30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×b</a:t>
            </a:r>
            <a:endParaRPr lang="en-US" altLang="zh-CN" sz="2000" b="1" i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0" name="文本框 5"/>
          <p:cNvSpPr txBox="1"/>
          <p:nvPr/>
        </p:nvSpPr>
        <p:spPr>
          <a:xfrm>
            <a:off x="1116013" y="3529330"/>
            <a:ext cx="245808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marL="342900" indent="-342900" eaLnBrk="0" hangingPunct="0"/>
            <a:r>
              <a:rPr lang="zh-CN" altLang="en-US" b="1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●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只读存储器 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(ROM)</a:t>
            </a:r>
            <a:endParaRPr lang="en-US" altLang="zh-CN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01" name="文本框 6"/>
          <p:cNvSpPr txBox="1"/>
          <p:nvPr/>
        </p:nvSpPr>
        <p:spPr>
          <a:xfrm>
            <a:off x="3848100" y="3529330"/>
            <a:ext cx="29765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 eaLnBrk="0" hangingPunct="0"/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● 随机存取存储器 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(RAM)</a:t>
            </a:r>
            <a:endParaRPr lang="en-US" altLang="zh-CN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02" name="文本框 7"/>
          <p:cNvSpPr txBox="1"/>
          <p:nvPr/>
        </p:nvSpPr>
        <p:spPr>
          <a:xfrm>
            <a:off x="962025" y="2044700"/>
            <a:ext cx="3860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存储器单元数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每个单元的存储位数</a:t>
            </a:r>
            <a:endParaRPr lang="en-US" altLang="zh-CN" b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274878" y="4262120"/>
          <a:ext cx="1314450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314450" imgH="1304925" progId="Paint.Picture">
                  <p:embed/>
                </p:oleObj>
              </mc:Choice>
              <mc:Fallback>
                <p:oleObj name="" r:id="rId1" imgW="1314450" imgH="13049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74878" y="4262120"/>
                        <a:ext cx="1314450" cy="1306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22825" y="5746750"/>
          <a:ext cx="39560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5686425" imgH="714375" progId="Paint.Picture">
                  <p:embed/>
                </p:oleObj>
              </mc:Choice>
              <mc:Fallback>
                <p:oleObj name="" r:id="rId3" imgW="5686425" imgH="71437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2825" y="5746750"/>
                        <a:ext cx="395605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3" name="图片 194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83" y="771525"/>
            <a:ext cx="1439862" cy="100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4"/>
          <p:cNvSpPr txBox="1"/>
          <p:nvPr/>
        </p:nvSpPr>
        <p:spPr>
          <a:xfrm>
            <a:off x="7596505" y="1781175"/>
            <a:ext cx="8604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2k×8</a:t>
            </a:r>
            <a:endParaRPr lang="en-US" altLang="zh-CN" sz="2000" i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13088" y="5200650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程序存储器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7613" y="5272405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数据存储器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1" name="曲线连接符 10"/>
          <p:cNvCxnSpPr>
            <a:stCxn id="9" idx="0"/>
          </p:cNvCxnSpPr>
          <p:nvPr/>
        </p:nvCxnSpPr>
        <p:spPr>
          <a:xfrm rot="16200000" flipV="1">
            <a:off x="2786063" y="4206875"/>
            <a:ext cx="1339850" cy="647700"/>
          </a:xfrm>
          <a:prstGeom prst="curvedConnector3">
            <a:avLst>
              <a:gd name="adj1" fmla="val 49953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10" idx="3"/>
          </p:cNvCxnSpPr>
          <p:nvPr/>
        </p:nvCxnSpPr>
        <p:spPr>
          <a:xfrm flipH="1" flipV="1">
            <a:off x="6299200" y="3861118"/>
            <a:ext cx="60325" cy="1595438"/>
          </a:xfrm>
          <a:prstGeom prst="curvedConnector4">
            <a:avLst>
              <a:gd name="adj1" fmla="val -394737"/>
              <a:gd name="adj2" fmla="val 55732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/>
          <p:nvPr/>
        </p:nvGraphicFramePr>
        <p:xfrm>
          <a:off x="7150100" y="2392680"/>
          <a:ext cx="1628140" cy="168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6" imgW="5000625" imgH="3590925" progId="Paint.Picture">
                  <p:embed/>
                </p:oleObj>
              </mc:Choice>
              <mc:Fallback>
                <p:oleObj name="" r:id="rId6" imgW="5000625" imgH="35909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0100" y="2392680"/>
                        <a:ext cx="1628140" cy="16808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8193"/>
          <p:cNvSpPr txBox="1"/>
          <p:nvPr/>
        </p:nvSpPr>
        <p:spPr>
          <a:xfrm>
            <a:off x="633413" y="619125"/>
            <a:ext cx="3289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什么是存储器？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4415" y="2518410"/>
            <a:ext cx="21761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Read Only Memory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74415" y="2886710"/>
            <a:ext cx="2734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Random Access Memory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8193" grpId="0"/>
      <p:bldP spid="8193" grpId="1"/>
      <p:bldP spid="8197" grpId="0"/>
      <p:bldP spid="8197" grpId="1"/>
      <p:bldP spid="8200" grpId="0"/>
      <p:bldP spid="8200" grpId="1"/>
      <p:bldP spid="8201" grpId="0"/>
      <p:bldP spid="8201" grpId="1"/>
      <p:bldP spid="8194" grpId="0"/>
      <p:bldP spid="8194" grpId="1"/>
      <p:bldP spid="8196" grpId="0"/>
      <p:bldP spid="8196" grpId="1"/>
      <p:bldP spid="8198" grpId="0"/>
      <p:bldP spid="8198" grpId="1"/>
      <p:bldP spid="8202" grpId="0"/>
      <p:bldP spid="8202" grpId="1"/>
      <p:bldP spid="8199" grpId="0"/>
      <p:bldP spid="8199" grpId="1"/>
      <p:bldP spid="8" grpId="0"/>
      <p:bldP spid="8" grpId="1"/>
      <p:bldP spid="9" grpId="0"/>
      <p:bldP spid="9" grpId="1"/>
      <p:bldP spid="10" grpId="0"/>
      <p:bldP spid="10" grpId="1"/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文本框 3"/>
          <p:cNvSpPr txBox="1"/>
          <p:nvPr/>
        </p:nvSpPr>
        <p:spPr>
          <a:xfrm>
            <a:off x="755650" y="549275"/>
            <a:ext cx="8110538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存储器分为</a:t>
            </a:r>
            <a:r>
              <a:rPr lang="zh-CN" altLang="en-US" b="1" dirty="0">
                <a:solidFill>
                  <a:srgbClr val="CC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CC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RAM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两种基本类型。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ROM分为单口ROM和双口ROM两种类型。RAM分为单口RAM、双口RAM和伪双端口RAM三种类型。除ROM和RAM之外，在数字系统设计中还经常应用一类特殊的存储器，称为</a:t>
            </a:r>
            <a:r>
              <a:rPr lang="zh-CN" altLang="en-US" b="1" dirty="0">
                <a:solidFill>
                  <a:srgbClr val="CC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FIFO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具有先进先出的特性，用于串行数据的缓存和跨时钟域数据的传输。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7346" name="文本框 3"/>
          <p:cNvSpPr txBox="1"/>
          <p:nvPr/>
        </p:nvSpPr>
        <p:spPr>
          <a:xfrm>
            <a:off x="827088" y="2301875"/>
            <a:ext cx="20494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4.4.1 ROM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57347" name="文本框 3"/>
          <p:cNvSpPr txBox="1"/>
          <p:nvPr/>
        </p:nvSpPr>
        <p:spPr>
          <a:xfrm>
            <a:off x="756920" y="2637155"/>
            <a:ext cx="80378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ROM本质上为组合逻辑电路。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小容量的ROM可以直接应用case语句定义存储数据。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描述二进制显示译码的16×7位ROM的Verilog代码参考如下：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7348" name="文本框 3"/>
          <p:cNvSpPr txBox="1"/>
          <p:nvPr/>
        </p:nvSpPr>
        <p:spPr>
          <a:xfrm>
            <a:off x="1104900" y="3573463"/>
            <a:ext cx="5556250" cy="267652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module rom_16x7b(bincode,oHex7);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input [3:0] bincode;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output reg [6:0] oHex7;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// 存储数据描述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always @( bincode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case ( bincode )     // gfedcba, 高电平有效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4'b0000 : oHex7 = 7'b0111111;  // 显示 0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4'b0001 : oHex7 = 7'b0000110;  // 显示 1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57349" name="对象 54277"/>
          <p:cNvGraphicFramePr/>
          <p:nvPr/>
        </p:nvGraphicFramePr>
        <p:xfrm>
          <a:off x="7092950" y="3559175"/>
          <a:ext cx="1281113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2524125" imgH="3819525" progId="PBrush">
                  <p:embed/>
                </p:oleObj>
              </mc:Choice>
              <mc:Fallback>
                <p:oleObj name="" r:id="rId1" imgW="2524125" imgH="3819525" progId="PBrush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92950" y="3559175"/>
                        <a:ext cx="1281113" cy="170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文本框 1"/>
          <p:cNvSpPr txBox="1"/>
          <p:nvPr/>
        </p:nvSpPr>
        <p:spPr>
          <a:xfrm>
            <a:off x="7324725" y="5848350"/>
            <a:ext cx="10493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CD4511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7351" name="对象 4"/>
          <p:cNvGraphicFramePr/>
          <p:nvPr/>
        </p:nvGraphicFramePr>
        <p:xfrm>
          <a:off x="6911975" y="5318125"/>
          <a:ext cx="183991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3" imgW="3362325" imgH="609600" progId="Paint.Picture">
                  <p:embed/>
                </p:oleObj>
              </mc:Choice>
              <mc:Fallback>
                <p:oleObj name="" r:id="rId3" imgW="3362325" imgH="609600" progId="Paint.Picture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1975" y="5318125"/>
                        <a:ext cx="1839913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对象 6"/>
          <p:cNvGraphicFramePr/>
          <p:nvPr/>
        </p:nvGraphicFramePr>
        <p:xfrm>
          <a:off x="4932363" y="3860800"/>
          <a:ext cx="16589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5" imgW="1657350" imgH="390525" progId="Paint.Picture">
                  <p:embed/>
                </p:oleObj>
              </mc:Choice>
              <mc:Fallback>
                <p:oleObj name="" r:id="rId5" imgW="1657350" imgH="390525" progId="Paint.Picture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2363" y="3860800"/>
                        <a:ext cx="1658937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文本框 3"/>
          <p:cNvSpPr txBox="1"/>
          <p:nvPr/>
        </p:nvSpPr>
        <p:spPr>
          <a:xfrm>
            <a:off x="898525" y="620713"/>
            <a:ext cx="5618163" cy="5532437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4'b0010 : oHex7 = 7'b1011011;  // 显示 2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4'b0011 : oHex7 = 7'b1001111;  // 显示 3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4'b0100 : oHex7 = 7'b1100110;  // 显示 4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4'b0101 : oHex7 = 7'b1101101;  // 显示 5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4'b0110 : oHex7 = 7'b1111101;  // 显示 6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4'b0111 : oHex7 = 7'b0000111;  // 显示 7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4'b1000 : oHex7 = 7'b1111111;  // 显示 8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4'b1001 : oHex7 = 7'b1101111;  // 显示 9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4'b1010 : oHex7 = 7'b1110111;  // 显示 A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4'b1011 : oHex7 = 7'b1111100;  // 显示 b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4'b1100 : oHex7 = 7'b0111001;  // 显示 c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4'b1101 : oHex7 = 7'b0011110;  // 显示 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4'b1110 : oHex7 = 7'b1111001;  // 显示 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4'b1111 : oHex7 = 7'b1110001;  // 显示 F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        default : oHex7 = 7'b0000000;  // 不显示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58370" name="对象 55298"/>
          <p:cNvGraphicFramePr/>
          <p:nvPr/>
        </p:nvGraphicFramePr>
        <p:xfrm>
          <a:off x="6946900" y="749300"/>
          <a:ext cx="1673225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" imgW="2524125" imgH="3819525" progId="PBrush">
                  <p:embed/>
                </p:oleObj>
              </mc:Choice>
              <mc:Fallback>
                <p:oleObj name="" r:id="rId1" imgW="2524125" imgH="3819525" progId="PBrush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6900" y="749300"/>
                        <a:ext cx="1673225" cy="2376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对象 1"/>
          <p:cNvGraphicFramePr/>
          <p:nvPr/>
        </p:nvGraphicFramePr>
        <p:xfrm>
          <a:off x="7091363" y="4581525"/>
          <a:ext cx="143986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3" imgW="1657350" imgH="390525" progId="Paint.Picture">
                  <p:embed/>
                </p:oleObj>
              </mc:Choice>
              <mc:Fallback>
                <p:oleObj name="" r:id="rId3" imgW="1657350" imgH="390525" progId="Paint.Picture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1363" y="4581525"/>
                        <a:ext cx="1439862" cy="29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对象 3"/>
          <p:cNvGraphicFramePr/>
          <p:nvPr/>
        </p:nvGraphicFramePr>
        <p:xfrm>
          <a:off x="6697663" y="3681413"/>
          <a:ext cx="21701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5" imgW="2686050" imgH="381000" progId="Paint.Picture">
                  <p:embed/>
                </p:oleObj>
              </mc:Choice>
              <mc:Fallback>
                <p:oleObj name="" r:id="rId5" imgW="2686050" imgH="381000" progId="Paint.Picture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7663" y="3681413"/>
                        <a:ext cx="2170112" cy="344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AutoShape 5"/>
          <p:cNvSpPr/>
          <p:nvPr/>
        </p:nvSpPr>
        <p:spPr>
          <a:xfrm>
            <a:off x="709613" y="550863"/>
            <a:ext cx="7999412" cy="130810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4" name="文本框 19459"/>
          <p:cNvSpPr txBox="1"/>
          <p:nvPr/>
        </p:nvSpPr>
        <p:spPr>
          <a:xfrm>
            <a:off x="769938" y="520700"/>
            <a:ext cx="7891462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FFFFF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【例4-25】设计数码序列控制电路，能够在单个数码管上依次循环显示自然数序列（0~9）、奇数序列（1、3、5、7、9）、音乐序列（0~7）和偶数序列（0、2、4、6、8）。</a:t>
            </a:r>
            <a:endParaRPr lang="zh-CN" altLang="en-US" b="1" dirty="0">
              <a:solidFill>
                <a:srgbClr val="FFFFF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9395" name="文本框 2"/>
          <p:cNvSpPr txBox="1"/>
          <p:nvPr/>
        </p:nvSpPr>
        <p:spPr>
          <a:xfrm>
            <a:off x="781050" y="1818958"/>
            <a:ext cx="792797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自然序列有10个数码，奇数序列和偶数序列分别有5个数码，音乐顺序有8个数码，因此一个完整的显示循环共有28个数码。因此，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先描述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28</a:t>
            </a:r>
            <a:r>
              <a:rPr lang="en-US" altLang="zh-CN" b="1" dirty="0">
                <a:sym typeface="+mn-ea"/>
              </a:rPr>
              <a:t>×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位的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ROM,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并应用case语句定义28个单元的数据为序列BCD码，再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设计一个28进制计数器，将计数器的状态作为ROM的地址，驱动ROM输出BCD码序列，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最后再应用显示译码器将BCD码译为七段码输出，驱动数码管显示相应的数字。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9396" name="文本框 2"/>
          <p:cNvSpPr txBox="1"/>
          <p:nvPr/>
        </p:nvSpPr>
        <p:spPr>
          <a:xfrm>
            <a:off x="2916555" y="4050665"/>
            <a:ext cx="4153535" cy="224536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SEG_controller(iclk,rst_n,oseg7);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iclk,rst_n;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reg [6:0] oseg7;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内部寄存器变量定义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[4:0] cnt_q;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[3:0] disp_bcd;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时序逻辑过程，描述28进制计数器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always @( posedge iclk or negedge rst_n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if ( !rst_n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cnt_q &lt;= 5'd0;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9397" name="文本框 2"/>
          <p:cNvSpPr txBox="1"/>
          <p:nvPr/>
        </p:nvSpPr>
        <p:spPr>
          <a:xfrm>
            <a:off x="925195" y="4471035"/>
            <a:ext cx="201422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设计过程：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描述数码序列控制电路的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Verilog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代码参考如下：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9398" name="对象 55298"/>
          <p:cNvGraphicFramePr/>
          <p:nvPr/>
        </p:nvGraphicFramePr>
        <p:xfrm>
          <a:off x="7157085" y="4059555"/>
          <a:ext cx="1551940" cy="210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2524125" imgH="3819525" progId="PBrush">
                  <p:embed/>
                </p:oleObj>
              </mc:Choice>
              <mc:Fallback>
                <p:oleObj name="" r:id="rId1" imgW="2524125" imgH="3819525" progId="PBrush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57085" y="4059555"/>
                        <a:ext cx="1551940" cy="2109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文本框 2"/>
          <p:cNvSpPr txBox="1"/>
          <p:nvPr/>
        </p:nvSpPr>
        <p:spPr>
          <a:xfrm>
            <a:off x="684213" y="549275"/>
            <a:ext cx="3644900" cy="569277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else if ( cnt_q == 5'd27 )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cnt_q &lt;= 5'd0;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cnt_q &lt;= cnt_q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组合逻辑过程，定义显示序列BCD码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always @( cnt_q )  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case( cnt_q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5'd0  :  disp_bcd = 4'd0;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  :  disp_bcd = 4'd1;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5'd2  :  disp_bcd = 4'd2;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5'd3  :  disp_bcd = 4'd3;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5'd4  :  disp_bcd = 4'd4;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5'd5  :  disp_bcd = 4'd5;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5'd6  :  disp_bcd = 4'd6;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5'd7  :  disp_bcd = 4'd7;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5'd8  :  disp_bcd = 4'd8;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5'd9  :  disp_bcd = 4'd9;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5'd10 : disp_bcd = 4'd1;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5'd11 : disp_bcd = 4'd3;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5'd12 : disp_bcd = 4'd5;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5'd13 : disp_bcd = 4'd7;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5'd14 : disp_bcd = 4'd9;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5'd15 : disp_bcd = 4'd0;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5'd16 : disp_bcd = 4'd1;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5'd17 : disp_bcd = 4'd2;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5'd18 : disp_bcd = 4'd3;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0418" name="文本框 2"/>
          <p:cNvSpPr txBox="1"/>
          <p:nvPr/>
        </p:nvSpPr>
        <p:spPr>
          <a:xfrm>
            <a:off x="4430713" y="549275"/>
            <a:ext cx="4398962" cy="56388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5'd19 : disp_bcd = 4'd4;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5'd20 : disp_bcd = 4'd5;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5'd21 : disp_bcd = 4'd6;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5'd22 : disp_bcd = 4'd7;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5'd23 : disp_bcd = 4'd0;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5'd24 : disp_bcd = 4'd2;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5'd25 : disp_bcd = 4'd4;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5'd26 : disp_bcd = 4'd6;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5'd27 : disp_bcd = 4'd8;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default : disp_bcd = 4'd0;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always @ (posedge iclk)   // 显示译码输出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case ( disp_bcd )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4'd0 :  oseg7 &lt;= 7'b1000000;         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4'd1 :  oseg7 &lt;= 7'b1111001;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4'd2 :  oseg7 &lt;= 7'b0100100;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4'd3 :  oseg7 &lt;= 7'b0110000;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4'd4 :  oseg7 &lt;= 7'b0011001;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4'd5 :  oseg7 &lt;= 7'b0010010;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4'd6 :  oseg7 &lt;= 7'b0000010;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4'd7 :  oseg7 &lt;= 7'b1111000;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4'd8 :  oseg7 &lt;= 7'b0000000;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4'd9 :  oseg7 &lt;= 7'b0010000;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default :  oseg7 &lt;= 7'b1111111;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endcase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AutoShape 5"/>
          <p:cNvSpPr/>
          <p:nvPr/>
        </p:nvSpPr>
        <p:spPr>
          <a:xfrm>
            <a:off x="715963" y="1444625"/>
            <a:ext cx="7999412" cy="536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2" name="文本框 19459"/>
          <p:cNvSpPr txBox="1"/>
          <p:nvPr/>
        </p:nvSpPr>
        <p:spPr>
          <a:xfrm>
            <a:off x="769938" y="1444625"/>
            <a:ext cx="7891462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FFFFFF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【例4-26】设计音乐播放器，能够在时钟脉冲的作用下播放乐曲。</a:t>
            </a:r>
            <a:endParaRPr lang="zh-CN" altLang="en-US" b="1" dirty="0">
              <a:solidFill>
                <a:srgbClr val="FFFFFF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1443" name="文本框 2"/>
          <p:cNvSpPr txBox="1"/>
          <p:nvPr/>
        </p:nvSpPr>
        <p:spPr>
          <a:xfrm>
            <a:off x="608013" y="476250"/>
            <a:ext cx="814228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一般地，通用ROM可以用寄存器数组描述，然后将定义存储数据的存储器初始化数据文件（.mif或者.hex）加载到寄存器数组中实现。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1444" name="文本框 2"/>
          <p:cNvSpPr txBox="1"/>
          <p:nvPr/>
        </p:nvSpPr>
        <p:spPr>
          <a:xfrm>
            <a:off x="770255" y="1988820"/>
            <a:ext cx="78905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乐曲由音符构成，而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音符有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音调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时长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两个基本要素。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音调可以用数控分频器产生，时长由分频系数切换的间隔时间决定。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1445" name="文本框 3"/>
          <p:cNvSpPr txBox="1"/>
          <p:nvPr/>
        </p:nvSpPr>
        <p:spPr>
          <a:xfrm>
            <a:off x="892175" y="4751705"/>
            <a:ext cx="262064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设计过程：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以播放舞剧《天鹅湖》场景音乐为例说明。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1446" name="Picture 217"/>
          <p:cNvPicPr>
            <a:picLocks noChangeAspect="1"/>
          </p:cNvPicPr>
          <p:nvPr/>
        </p:nvPicPr>
        <p:blipFill>
          <a:blip r:embed="rId1"/>
          <a:srcRect t="10027"/>
          <a:stretch>
            <a:fillRect/>
          </a:stretch>
        </p:blipFill>
        <p:spPr>
          <a:xfrm>
            <a:off x="4030980" y="2910205"/>
            <a:ext cx="4712970" cy="324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0255" y="2910840"/>
            <a:ext cx="33534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800" b="1" dirty="0">
                <a:latin typeface="Comic Sans MS" panose="030F0702030302020204" pitchFamily="2" charset="0"/>
                <a:sym typeface="+mn-ea"/>
              </a:rPr>
              <a:t>   </a:t>
            </a:r>
            <a:r>
              <a:rPr lang="zh-CN" altLang="en-US" sz="1800" b="1" dirty="0">
                <a:latin typeface="Comic Sans MS" panose="030F0702030302020204" pitchFamily="2" charset="0"/>
                <a:sym typeface="+mn-ea"/>
              </a:rPr>
              <a:t>将</a:t>
            </a:r>
            <a:r>
              <a:rPr lang="zh-CN" altLang="en-US" sz="1800" b="1" dirty="0">
                <a:latin typeface="Comic Sans MS" panose="030F0702030302020204" pitchFamily="2" charset="0"/>
                <a:sym typeface="+mn-ea"/>
              </a:rPr>
              <a:t>音符的时长和</a:t>
            </a:r>
            <a:r>
              <a:rPr lang="zh-CN" altLang="en-US" sz="1800" b="1" dirty="0">
                <a:latin typeface="Comic Sans MS" panose="030F0702030302020204" pitchFamily="2" charset="0"/>
                <a:sym typeface="+mn-ea"/>
              </a:rPr>
              <a:t>音调的分频系数存入ROM中，然后在时钟脉冲的作用下</a:t>
            </a:r>
            <a:r>
              <a:rPr lang="zh-CN" altLang="en-US" sz="1800" b="1" dirty="0">
                <a:latin typeface="Comic Sans MS" panose="030F0702030302020204" pitchFamily="2" charset="0"/>
                <a:sym typeface="+mn-ea"/>
              </a:rPr>
              <a:t>输出，</a:t>
            </a:r>
            <a:r>
              <a:rPr lang="zh-CN" altLang="en-US" sz="1800" b="1" dirty="0">
                <a:latin typeface="Comic Sans MS" panose="030F0702030302020204" pitchFamily="2" charset="0"/>
                <a:sym typeface="+mn-ea"/>
              </a:rPr>
              <a:t>控制分频器即可实现乐曲的自动播放。</a:t>
            </a:r>
            <a:endParaRPr lang="zh-CN" altLang="en-US"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2465" name="对象 1"/>
          <p:cNvGraphicFramePr/>
          <p:nvPr/>
        </p:nvGraphicFramePr>
        <p:xfrm>
          <a:off x="581343" y="1733868"/>
          <a:ext cx="53244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7391400" imgH="1419225" progId="PBrush">
                  <p:embed/>
                </p:oleObj>
              </mc:Choice>
              <mc:Fallback>
                <p:oleObj name="" r:id="rId1" imgW="7391400" imgH="1419225" progId="PBrush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343" y="1733868"/>
                        <a:ext cx="5324475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6" name="文本框 3"/>
          <p:cNvSpPr txBox="1"/>
          <p:nvPr/>
        </p:nvSpPr>
        <p:spPr>
          <a:xfrm>
            <a:off x="736600" y="477838"/>
            <a:ext cx="7978775" cy="133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表示音符时长的数值按表4-17进行定义。由于乐谱中标记的演奏速度为每分钟84个四分音符，而一个4分音符的时长等于两个8分音符的时长，因此读取ROM中的数据需要使用（84×2/60 =）2.8Hz的时钟信号。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2467" name="文本框 2"/>
          <p:cNvSpPr txBox="1"/>
          <p:nvPr/>
        </p:nvSpPr>
        <p:spPr>
          <a:xfrm>
            <a:off x="3416935" y="2710180"/>
            <a:ext cx="5298440" cy="353822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fp440k_2p8Hz (iclk440k, oclk2p8);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iclk440k;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oclk2p8;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参数定义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parameter N=157143;  // 注：440kHz/2.8Hz≈157143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内部变量定义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[17:0] fp_cnt;   // 18位计数容量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时钟输出，定义占空比（≈50%）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oclk2p8 = ( fp_cnt &lt; (N-1)/2)) ? 0: 1;	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分频过程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 ( posedge iclk440k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if ( fp_cnt == N-1)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fp_cnt &lt;= 18'b0;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e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lse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fp_cnt &lt;= fp_cnt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2468" name="文本框 4"/>
          <p:cNvSpPr txBox="1"/>
          <p:nvPr/>
        </p:nvSpPr>
        <p:spPr>
          <a:xfrm>
            <a:off x="5906135" y="1788160"/>
            <a:ext cx="305498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将440kHz分频为2.8Hz的分频器描述代码参考如下：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890" y="2844800"/>
            <a:ext cx="27730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由于音符的时长需要用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位二进数表示，音符的分频系数需要用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12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位二进制数表示，因此，需要定义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84</a:t>
            </a:r>
            <a:r>
              <a:rPr lang="en-US" altLang="zh-CN" b="1" dirty="0">
                <a:sym typeface="+mn-ea"/>
              </a:rPr>
              <a:t>×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16</a:t>
            </a:r>
            <a:r>
              <a:rPr lang="zh-CN" altLang="zh-CN" b="1" dirty="0">
                <a:latin typeface="Comic Sans MS" panose="030F0702030302020204" pitchFamily="2" charset="0"/>
                <a:sym typeface="+mn-ea"/>
              </a:rPr>
              <a:t>位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 ROM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，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其中每个单元高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位表示音符的时长，低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12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位表示分频系数。</a:t>
            </a:r>
            <a:endParaRPr lang="zh-CN" altLang="en-US" b="1" dirty="0">
              <a:latin typeface="Comic Sans MS" panose="030F0702030302020204" pitchFamily="2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89" name="Picture 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30" y="4076700"/>
            <a:ext cx="2063750" cy="104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0" name="Picture 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" y="5181600"/>
            <a:ext cx="2054860" cy="1052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1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0713"/>
            <a:ext cx="2971800" cy="1857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2" name="Picture 2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620713"/>
            <a:ext cx="3036887" cy="1985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2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2708275"/>
            <a:ext cx="2955925" cy="3489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图片 5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525" y="2727325"/>
            <a:ext cx="3186113" cy="3446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5" name="文本框 4"/>
          <p:cNvSpPr txBox="1"/>
          <p:nvPr/>
        </p:nvSpPr>
        <p:spPr>
          <a:xfrm>
            <a:off x="557213" y="549275"/>
            <a:ext cx="218598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存储器初始化文件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swanlake_scene_notes.mif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定制过程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:</a:t>
            </a:r>
            <a:endParaRPr lang="en-US" altLang="zh-CN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63496" name="对象 1"/>
          <p:cNvGraphicFramePr/>
          <p:nvPr/>
        </p:nvGraphicFramePr>
        <p:xfrm>
          <a:off x="581025" y="1546225"/>
          <a:ext cx="1997075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7" imgW="2886075" imgH="4514850" progId="PBrush">
                  <p:embed/>
                </p:oleObj>
              </mc:Choice>
              <mc:Fallback>
                <p:oleObj name="" r:id="rId7" imgW="2886075" imgH="4514850" progId="PBrush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1025" y="1546225"/>
                        <a:ext cx="1997075" cy="245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6" name="Picture 217"/>
          <p:cNvPicPr>
            <a:picLocks noChangeAspect="1"/>
          </p:cNvPicPr>
          <p:nvPr/>
        </p:nvPicPr>
        <p:blipFill>
          <a:blip r:embed="rId1"/>
          <a:srcRect t="10027"/>
          <a:stretch>
            <a:fillRect/>
          </a:stretch>
        </p:blipFill>
        <p:spPr>
          <a:xfrm>
            <a:off x="642620" y="579120"/>
            <a:ext cx="4620260" cy="313817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53250" name="对象 1"/>
          <p:cNvGraphicFramePr/>
          <p:nvPr/>
        </p:nvGraphicFramePr>
        <p:xfrm>
          <a:off x="3020378" y="1929130"/>
          <a:ext cx="5810250" cy="43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2" imgW="8391525" imgH="4953000" progId="PBrush">
                  <p:embed/>
                </p:oleObj>
              </mc:Choice>
              <mc:Fallback>
                <p:oleObj name="" r:id="rId2" imgW="8391525" imgH="4953000" progId="PBrush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20378" y="1929130"/>
                        <a:ext cx="5810250" cy="4306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5" name="对象 1"/>
          <p:cNvGraphicFramePr/>
          <p:nvPr/>
        </p:nvGraphicFramePr>
        <p:xfrm>
          <a:off x="5639435" y="739775"/>
          <a:ext cx="3191510" cy="975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4" imgW="7391400" imgH="1419225" progId="PBrush">
                  <p:embed/>
                </p:oleObj>
              </mc:Choice>
              <mc:Fallback>
                <p:oleObj name="" r:id="rId4" imgW="7391400" imgH="1419225" progId="PBrush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9435" y="739775"/>
                        <a:ext cx="3191510" cy="975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4" name="图片 5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70" y="3717290"/>
            <a:ext cx="2282825" cy="2470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文本框 3"/>
          <p:cNvSpPr txBox="1"/>
          <p:nvPr/>
        </p:nvSpPr>
        <p:spPr>
          <a:xfrm>
            <a:off x="749300" y="592138"/>
            <a:ext cx="19304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2.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编码器</a:t>
            </a:r>
            <a:endParaRPr lang="en-US" altLang="zh-CN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2290" name="文本框 3"/>
          <p:cNvSpPr txBox="1"/>
          <p:nvPr/>
        </p:nvSpPr>
        <p:spPr>
          <a:xfrm>
            <a:off x="749300" y="930275"/>
            <a:ext cx="8199438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编码器用于将输入的高/低电平信号转换成编码输出。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74HC148为8线-3线优先编码器，能够将8个高/低电平信号编成3位二进制码，其功能如下表所示。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2291" name="对象 1"/>
          <p:cNvGraphicFramePr/>
          <p:nvPr/>
        </p:nvGraphicFramePr>
        <p:xfrm>
          <a:off x="749300" y="2268538"/>
          <a:ext cx="7845425" cy="389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629275" imgH="3152775" progId="Paint.Picture">
                  <p:embed/>
                </p:oleObj>
              </mc:Choice>
              <mc:Fallback>
                <p:oleObj name="" r:id="rId1" imgW="5629275" imgH="3152775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9300" y="2268538"/>
                        <a:ext cx="7845425" cy="3897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文本框 3"/>
          <p:cNvSpPr txBox="1"/>
          <p:nvPr/>
        </p:nvSpPr>
        <p:spPr>
          <a:xfrm>
            <a:off x="736600" y="404813"/>
            <a:ext cx="79787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设计音乐播放控制模块，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将文件swanlake_scene_notes.mif加载到《天鹅湖》场景音乐ROM中，然后按音符的时长控制播放。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4514" name="文本框 2"/>
          <p:cNvSpPr txBox="1"/>
          <p:nvPr/>
        </p:nvSpPr>
        <p:spPr>
          <a:xfrm>
            <a:off x="900113" y="1268413"/>
            <a:ext cx="7613650" cy="50463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swanlake_controller( clk2p8Hz,rst_n,tone_fpdat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clk2p8Hz;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rst_n;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utput reg [11:0] tone_fpdat;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en-US" altLang="zh-CN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reg [15:0] swanlake_scene_rom [0:83]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/* synthesis ram_init_file =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                                        "swanlake_scene_notes.mif"  */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[3:0] beat_cnt;   // 节拍计数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[6:0] tone_addr;  // 音调地址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@( posedge clk2p8Hz or negedge rst_n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if ( !rst_n ) begin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tone_addr = 7'd0;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beat_cnt = swanlake_scene_rom</a:t>
            </a:r>
            <a:r>
              <a:rPr lang="zh-CN" altLang="en-US" sz="1400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[0]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[15:12];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tone_fpdat = swanlake_scene_rom</a:t>
            </a:r>
            <a:r>
              <a:rPr lang="zh-CN" altLang="en-US" sz="1400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[0]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[11:0];  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else begin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</a:t>
            </a:r>
            <a:r>
              <a:rPr lang="zh-CN" altLang="en-US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beat_cnt = beat_cnt - 1'b1;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if ( beat_cnt == 0 )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	 if ( tone_addr == 7'd83 )   </a:t>
            </a:r>
            <a:r>
              <a:rPr lang="zh-CN" altLang="en-US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tone_addr = 7'd0;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else begin  </a:t>
            </a:r>
            <a:r>
              <a:rPr lang="zh-CN" altLang="en-US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tone_addr = tone_addr + 1'b1;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	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beat_cnt = swanlake_scene_rom[</a:t>
            </a:r>
            <a:r>
              <a:rPr lang="zh-CN" altLang="en-US" sz="1400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tone_addr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][15:12];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	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tone_fpdat = swanlake_scene_rom[</a:t>
            </a:r>
            <a:r>
              <a:rPr lang="zh-CN" altLang="en-US" sz="1400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tone_addr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][11:0];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e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3494" name="图片 5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735" y="3844925"/>
            <a:ext cx="1543685" cy="2470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7" name="图片 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0" y="1412875"/>
            <a:ext cx="8002588" cy="117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8" name="文本框 3"/>
          <p:cNvSpPr txBox="1"/>
          <p:nvPr/>
        </p:nvSpPr>
        <p:spPr>
          <a:xfrm>
            <a:off x="663575" y="404813"/>
            <a:ext cx="81534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新建工程，将模块swanlake_controller全编译后，基于向量波形的方法进行功能仿真，结果如图4-16所示。从图中可以看出，播放控制模块时序正常。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5539" name="图片 6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674620"/>
            <a:ext cx="7780655" cy="3618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0" name="文本框 1"/>
          <p:cNvSpPr txBox="1"/>
          <p:nvPr/>
        </p:nvSpPr>
        <p:spPr>
          <a:xfrm>
            <a:off x="5586095" y="2590800"/>
            <a:ext cx="310388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建立音乐播放器顶层工程music_player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，选择原理图输入方式，调用上述模块连接成图4-17所示的音乐播放器顶层设计电路。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文本框 1"/>
          <p:cNvSpPr txBox="1"/>
          <p:nvPr/>
        </p:nvSpPr>
        <p:spPr>
          <a:xfrm>
            <a:off x="827088" y="406400"/>
            <a:ext cx="7967662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顶层电路中的模块rising_edge_det用于检测2.8Hz时钟脉冲的上升沿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，用来实现模块swanlake_controller与模块tone_top之间的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时钟同步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，以消除异步信号采集带来的亚稳态问题。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6562" name="文本框 2"/>
          <p:cNvSpPr txBox="1"/>
          <p:nvPr/>
        </p:nvSpPr>
        <p:spPr>
          <a:xfrm>
            <a:off x="4356100" y="1373188"/>
            <a:ext cx="4294188" cy="39693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描述上升沿检测模块的Verilog代码参考如下：</a:t>
            </a:r>
            <a:r>
              <a:rPr lang="zh-CN" altLang="en-US" sz="1400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zh-CN" altLang="en-US" sz="1400" b="1" dirty="0">
              <a:solidFill>
                <a:srgbClr val="FF33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rising_edge_det (clock, clkin, detout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input clock;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440kHz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input clkin;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2.8Hz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output wire detout;    // 检测输出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reg [0:2] dat_reg;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// 移位寄存器定义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右移存入过程，以消除亚稳态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always @ ( posedge clock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dat_reg &lt;= { clkin,dat_reg[0:1] };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上升沿检测逻辑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assign detout = dat_reg[1] &amp; ~dat_reg[2]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6563" name="文本框 2"/>
          <p:cNvSpPr txBox="1"/>
          <p:nvPr/>
        </p:nvSpPr>
        <p:spPr>
          <a:xfrm>
            <a:off x="912813" y="1771650"/>
            <a:ext cx="3451225" cy="33829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上升沿检测电路的工作原理是：    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应用三级（或两级）移位寄存器，在440kHz时钟脉冲的作用下，对2.8Hz时钟信号进行采样并依次右移存入移位寄存器中。当移位寄存器中的存储数据为“x10”时，则输出时钟上升沿检测标志脉冲。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6564" name="图片 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813" y="5450205"/>
            <a:ext cx="7810500" cy="8175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文本框 3"/>
          <p:cNvSpPr txBox="1"/>
          <p:nvPr/>
        </p:nvSpPr>
        <p:spPr>
          <a:xfrm>
            <a:off x="755650" y="549275"/>
            <a:ext cx="20494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4.4.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R</a:t>
            </a:r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67586" name="文本框 1"/>
          <p:cNvSpPr txBox="1"/>
          <p:nvPr/>
        </p:nvSpPr>
        <p:spPr>
          <a:xfrm>
            <a:off x="684213" y="908050"/>
            <a:ext cx="8123237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在基于FPGA的数字系统设计中，构建小容量RAM有两种方法：一是应用RAM IP核，基于片上存储资源构建；二是应用Verilog HDL描述，基于FPGA内部逻辑资源构建。构建片内RAM的原则是，构建较大的存储器应用片上存储资源，构建较小的存储器可以使用代码直接描述。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87" name="文本框 3"/>
          <p:cNvSpPr txBox="1"/>
          <p:nvPr/>
        </p:nvSpPr>
        <p:spPr>
          <a:xfrm>
            <a:off x="827088" y="2891155"/>
            <a:ext cx="2049462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1.单口RAM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pic>
        <p:nvPicPr>
          <p:cNvPr id="67588" name="图片 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988" y="2636838"/>
            <a:ext cx="2311400" cy="1173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Picture 232"/>
          <p:cNvPicPr>
            <a:picLocks noChangeAspect="1"/>
          </p:cNvPicPr>
          <p:nvPr/>
        </p:nvPicPr>
        <p:blipFill>
          <a:blip r:embed="rId2"/>
          <a:srcRect t="13609"/>
          <a:stretch>
            <a:fillRect/>
          </a:stretch>
        </p:blipFill>
        <p:spPr>
          <a:xfrm>
            <a:off x="5867400" y="3927475"/>
            <a:ext cx="2433638" cy="1157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0" name="图片 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084763"/>
            <a:ext cx="2289175" cy="109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91" name="文本框 3"/>
          <p:cNvSpPr txBox="1"/>
          <p:nvPr/>
        </p:nvSpPr>
        <p:spPr>
          <a:xfrm>
            <a:off x="684213" y="3520440"/>
            <a:ext cx="400685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单口（Single-Port）RAM具有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一组地址线、一组输入数据线和一组数据输出线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。由于读/写时共用时钟和地址线， 所以单口RAM的读操作和写操作不能同时进行。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92" name="文本框 4"/>
          <p:cNvSpPr txBox="1"/>
          <p:nvPr/>
        </p:nvSpPr>
        <p:spPr>
          <a:xfrm>
            <a:off x="5148263" y="2828925"/>
            <a:ext cx="615950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直接输出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7593" name="文本框 5"/>
          <p:cNvSpPr txBox="1"/>
          <p:nvPr/>
        </p:nvSpPr>
        <p:spPr>
          <a:xfrm>
            <a:off x="8408670" y="3927158"/>
            <a:ext cx="615950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锁存输出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594" name="文本框 6"/>
          <p:cNvSpPr txBox="1"/>
          <p:nvPr/>
        </p:nvSpPr>
        <p:spPr>
          <a:xfrm>
            <a:off x="5148263" y="4797425"/>
            <a:ext cx="61595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双读写信号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文本框 2"/>
          <p:cNvSpPr txBox="1"/>
          <p:nvPr/>
        </p:nvSpPr>
        <p:spPr>
          <a:xfrm>
            <a:off x="828675" y="981075"/>
            <a:ext cx="5040313" cy="526256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RAM_1port #( parameter ADDR_WIDTH=10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    ,DATA_WIDTH=8 )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( clock,data,wren,address,q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localparam RAM_DEPTH =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1 &lt;&lt; ADDR_WIDTH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clock;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[DATA_WIDTH-1:0] data;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wren;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[ADDR_WIDTH-1:0] address;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[DATA_WIDTH-1:0]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定义存储器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reg [DATA_WIDTH-1:0] mem [RAM_DEPTH-1:0];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 ( posedge clock )    // 存储过程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if ( wren )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mem[address] &lt;= data;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assign q = mem[address];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直接输出型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8610" name="文本框 3"/>
          <p:cNvSpPr txBox="1"/>
          <p:nvPr/>
        </p:nvSpPr>
        <p:spPr>
          <a:xfrm>
            <a:off x="539750" y="474663"/>
            <a:ext cx="6259513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【例4-27】1024×8位单口RAM功能描述。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8611" name="图片 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0788" y="909638"/>
            <a:ext cx="2311400" cy="1439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文本框 3"/>
          <p:cNvSpPr txBox="1"/>
          <p:nvPr/>
        </p:nvSpPr>
        <p:spPr>
          <a:xfrm>
            <a:off x="755650" y="620713"/>
            <a:ext cx="20494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.双口RAM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sp>
        <p:nvSpPr>
          <p:cNvPr id="69634" name="文本框 3"/>
          <p:cNvSpPr txBox="1"/>
          <p:nvPr/>
        </p:nvSpPr>
        <p:spPr>
          <a:xfrm>
            <a:off x="755650" y="1019175"/>
            <a:ext cx="4006850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双口（Dual-Port）RAM具有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两组地址线、两组输入数据线和两组输出数据线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，分为单时钟和双时钟两种类型，如图4-22所示。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9635" name="文本框 1"/>
          <p:cNvSpPr txBox="1"/>
          <p:nvPr/>
        </p:nvSpPr>
        <p:spPr>
          <a:xfrm>
            <a:off x="684530" y="2709545"/>
            <a:ext cx="407797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由于双口RAM具有两组独立的读写端口，因此读写可以同时进行。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双口RAM在异构系统中应用广泛，可以通过双口RAM实现跨时钟域数据的传输。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9636" name="文本框 4"/>
          <p:cNvSpPr txBox="1"/>
          <p:nvPr/>
        </p:nvSpPr>
        <p:spPr>
          <a:xfrm>
            <a:off x="605155" y="4839335"/>
            <a:ext cx="407797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但是，如果双口RAM的两个端口同时对同一个存储单元进行读写操作，就会引发冲突。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69637" name="Picture 233"/>
          <p:cNvPicPr>
            <a:picLocks noChangeAspect="1"/>
          </p:cNvPicPr>
          <p:nvPr/>
        </p:nvPicPr>
        <p:blipFill>
          <a:blip r:embed="rId1"/>
          <a:srcRect t="10159"/>
          <a:stretch>
            <a:fillRect/>
          </a:stretch>
        </p:blipFill>
        <p:spPr>
          <a:xfrm>
            <a:off x="5508625" y="836613"/>
            <a:ext cx="2730500" cy="1611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8" name="图片 -2147481955"/>
          <p:cNvPicPr>
            <a:picLocks noChangeAspect="1"/>
          </p:cNvPicPr>
          <p:nvPr/>
        </p:nvPicPr>
        <p:blipFill>
          <a:blip r:embed="rId2"/>
          <a:srcRect t="8218"/>
          <a:stretch>
            <a:fillRect/>
          </a:stretch>
        </p:blipFill>
        <p:spPr>
          <a:xfrm>
            <a:off x="5435600" y="2636838"/>
            <a:ext cx="2851150" cy="1852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9" name="Picture 235"/>
          <p:cNvPicPr>
            <a:picLocks noChangeAspect="1"/>
          </p:cNvPicPr>
          <p:nvPr/>
        </p:nvPicPr>
        <p:blipFill>
          <a:blip r:embed="rId3"/>
          <a:srcRect t="9247"/>
          <a:stretch>
            <a:fillRect/>
          </a:stretch>
        </p:blipFill>
        <p:spPr>
          <a:xfrm>
            <a:off x="5507038" y="4581525"/>
            <a:ext cx="2735262" cy="1595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40" name="文本框 5"/>
          <p:cNvSpPr txBox="1"/>
          <p:nvPr/>
        </p:nvSpPr>
        <p:spPr>
          <a:xfrm>
            <a:off x="4833938" y="1181100"/>
            <a:ext cx="61595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单时钟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641" name="文本框 6"/>
          <p:cNvSpPr txBox="1"/>
          <p:nvPr/>
        </p:nvSpPr>
        <p:spPr>
          <a:xfrm>
            <a:off x="8438515" y="2637155"/>
            <a:ext cx="614363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读写双时钟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642" name="文本框 7"/>
          <p:cNvSpPr txBox="1"/>
          <p:nvPr/>
        </p:nvSpPr>
        <p:spPr>
          <a:xfrm>
            <a:off x="4835525" y="4583748"/>
            <a:ext cx="614363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端口双时钟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文本框 3"/>
          <p:cNvSpPr txBox="1"/>
          <p:nvPr/>
        </p:nvSpPr>
        <p:spPr>
          <a:xfrm>
            <a:off x="755650" y="620713"/>
            <a:ext cx="20494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.伪双口RAM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pic>
        <p:nvPicPr>
          <p:cNvPr id="70658" name="图片 7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263" y="979488"/>
            <a:ext cx="3540125" cy="1871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59" name="Picture 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3" y="3498850"/>
            <a:ext cx="3413125" cy="177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文本框 3"/>
          <p:cNvSpPr txBox="1"/>
          <p:nvPr/>
        </p:nvSpPr>
        <p:spPr>
          <a:xfrm>
            <a:off x="755650" y="947738"/>
            <a:ext cx="400685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伪双口</a:t>
            </a:r>
            <a:r>
              <a:rPr b="1" dirty="0">
                <a:latin typeface="Comic Sans MS" panose="030F0702030302020204" pitchFamily="2" charset="0"/>
                <a:ea typeface="宋体" panose="02010600030101010101" pitchFamily="2" charset="-122"/>
              </a:rPr>
              <a:t>（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Simple Dual-Port</a:t>
            </a:r>
            <a:r>
              <a:rPr b="1" dirty="0">
                <a:latin typeface="Comic Sans MS" panose="030F0702030302020204" pitchFamily="2" charset="0"/>
                <a:ea typeface="宋体" panose="02010600030101010101" pitchFamily="2" charset="-122"/>
              </a:rPr>
              <a:t>）</a:t>
            </a:r>
            <a:r>
              <a:rPr b="1" dirty="0">
                <a:latin typeface="Comic Sans MS" panose="030F0702030302020204" pitchFamily="2" charset="0"/>
                <a:sym typeface="+mn-ea"/>
              </a:rPr>
              <a:t>RAM</a:t>
            </a:r>
            <a:r>
              <a:rPr b="1" dirty="0">
                <a:latin typeface="Comic Sans MS" panose="030F0702030302020204" pitchFamily="2" charset="0"/>
                <a:ea typeface="宋体" panose="02010600030101010101" pitchFamily="2" charset="-122"/>
              </a:rPr>
              <a:t>与双口RAM的区别在于一个端口只读，另一个端口只写，而双口RAM的两组端口都可以进行读写。</a:t>
            </a:r>
            <a:endParaRPr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1" name="文本框 6"/>
          <p:cNvSpPr txBox="1"/>
          <p:nvPr/>
        </p:nvSpPr>
        <p:spPr>
          <a:xfrm>
            <a:off x="5723255" y="2924175"/>
            <a:ext cx="15478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直接输出 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662" name="文本框 1"/>
          <p:cNvSpPr txBox="1"/>
          <p:nvPr/>
        </p:nvSpPr>
        <p:spPr>
          <a:xfrm>
            <a:off x="5795010" y="5372100"/>
            <a:ext cx="15478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锁存输出 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663" name="文本框 4"/>
          <p:cNvSpPr txBox="1"/>
          <p:nvPr/>
        </p:nvSpPr>
        <p:spPr>
          <a:xfrm>
            <a:off x="755650" y="2638108"/>
            <a:ext cx="4006850" cy="29987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1024×8位伪双口RAM的电路框图如图4-23所示，其中inclock和outclock分别为写时钟和读时钟，data为写数据输入端，wraddress为写地址端，wren为写使能信号，rdaddress为读地址端，rden为读使能信号，q为读数据输出端。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0664" name="文本框 5"/>
          <p:cNvSpPr txBox="1"/>
          <p:nvPr/>
        </p:nvSpPr>
        <p:spPr>
          <a:xfrm>
            <a:off x="684848" y="5708650"/>
            <a:ext cx="7240587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伪双口RAM的写入和读取的时钟独立，所以读写操作可以同时进行。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文本框 2"/>
          <p:cNvSpPr txBox="1"/>
          <p:nvPr/>
        </p:nvSpPr>
        <p:spPr>
          <a:xfrm>
            <a:off x="892175" y="1054100"/>
            <a:ext cx="7359650" cy="514096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DPRAM_simp #( parameter ADDR_WIDTH=10,DATA_WIDTH=8 )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( wrclock,rdclock,data,wraddress,wren,rdaddress,rden,q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// 存储深度定义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localparam RAM_DEPTH =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1 &lt;&lt; ADDR_WIDTH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模块端口定义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wrclock,rdclock;         // 写时钟和读时钟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[DATA_WIDTH-1:0] data;  // 输入数据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[ADDR_WIDTH-1:0] wraddress,rdaddress;  // 写地址和读地址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wren,rden;                // 写控制信号读控制信号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reg [DATA_WIDTH-1:0] q;      // 数据输出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RAM存储体定义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reg [DATA_WIDTH-1:0] ram_mem [RAM_DEPTH-1:0];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写过程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@( posedge wrclock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if ( wren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ram_mem[wraddress] &lt;= data;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读过程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@( posedge rdclock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if ( rden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q &lt;= ram_mem[rdaddress];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18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1682" name="文本框 3"/>
          <p:cNvSpPr txBox="1"/>
          <p:nvPr/>
        </p:nvSpPr>
        <p:spPr>
          <a:xfrm>
            <a:off x="612775" y="477838"/>
            <a:ext cx="6746875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【例4-28】1024×8位伪双口RAM功能描述。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71683" name="Picture 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148" y="4437063"/>
            <a:ext cx="3413125" cy="1774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文本框 3"/>
          <p:cNvSpPr txBox="1"/>
          <p:nvPr/>
        </p:nvSpPr>
        <p:spPr>
          <a:xfrm>
            <a:off x="755650" y="549275"/>
            <a:ext cx="20494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4.4.3 FIFO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2706" name="文本框 4"/>
          <p:cNvSpPr txBox="1"/>
          <p:nvPr/>
        </p:nvSpPr>
        <p:spPr>
          <a:xfrm>
            <a:off x="828675" y="908050"/>
            <a:ext cx="7847013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FIFO为先进先出（first-in first-out）的缓存器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，通常由双口RAM附加读写逻辑电路构成。与双口RAM不同的是，FIFO没有外部地址线，只能按顺序写入和读出，而双口RAM可以根据地址对指定的存储单元进行读写。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2707" name="文本框 1"/>
          <p:cNvSpPr txBox="1"/>
          <p:nvPr/>
        </p:nvSpPr>
        <p:spPr>
          <a:xfrm>
            <a:off x="828675" y="2246313"/>
            <a:ext cx="7847013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 描述FIFO有宽度（width）和深度（depth）两个主要参数，其中宽度表示每个存储单元能够存储二进制数据的位数，而深度表示存储单元的个数。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2708" name="文本框 3"/>
          <p:cNvSpPr txBox="1"/>
          <p:nvPr/>
        </p:nvSpPr>
        <p:spPr>
          <a:xfrm>
            <a:off x="828675" y="3594100"/>
            <a:ext cx="2078038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根据FIFO读写时钟的差异，将FIFO分为同步FIFO和异步FIFO两种类型。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2709" name="对象 5"/>
          <p:cNvGraphicFramePr/>
          <p:nvPr/>
        </p:nvGraphicFramePr>
        <p:xfrm>
          <a:off x="3038475" y="3240088"/>
          <a:ext cx="5637213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" imgW="7467600" imgH="3819525" progId="PBrush">
                  <p:embed/>
                </p:oleObj>
              </mc:Choice>
              <mc:Fallback>
                <p:oleObj name="" r:id="rId1" imgW="7467600" imgH="3819525" progId="PBrush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8475" y="3240088"/>
                        <a:ext cx="5637213" cy="3021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文本框 3"/>
          <p:cNvSpPr txBox="1"/>
          <p:nvPr/>
        </p:nvSpPr>
        <p:spPr>
          <a:xfrm>
            <a:off x="755650" y="549275"/>
            <a:ext cx="803910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同步FIFO的读操作和写操作基于同一时钟，使用读/写指针（即地址）指定数据的读写单元。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写指针wp（write pointer）总是指向下一个要写入数据的单元。读指针rp（read pointer）总是指向下一个要读出数据的单元。存储深度为8的同步FIFO的工作过程示意如表4-18所示，其中灰色表示相应的单元已经写有存储数据。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3730" name="对象 1"/>
          <p:cNvGraphicFramePr/>
          <p:nvPr/>
        </p:nvGraphicFramePr>
        <p:xfrm>
          <a:off x="1044575" y="2708275"/>
          <a:ext cx="7327900" cy="344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" imgW="8572500" imgH="3667125" progId="PBrush">
                  <p:embed/>
                </p:oleObj>
              </mc:Choice>
              <mc:Fallback>
                <p:oleObj name="" r:id="rId1" imgW="8572500" imgH="3667125" progId="PBrush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4575" y="2708275"/>
                        <a:ext cx="7327900" cy="3443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3"/>
          <p:cNvSpPr txBox="1"/>
          <p:nvPr/>
        </p:nvSpPr>
        <p:spPr>
          <a:xfrm>
            <a:off x="784225" y="917575"/>
            <a:ext cx="5084763" cy="5322888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HC148a (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s_n,     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控制端，低电平有效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[7:0] i_n,         // 高、低电平输入端，低电平有效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reg [2:0] y_n,        // 二进制反码输出端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      ys_n,      // 无编码信号指示，低电平有效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      yex_n     // 有编码输出指示，低电平有效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有无编码标志逻辑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ys_n 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yex_n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编码逻辑,应用多重条件语句描述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always @(s_n,i_n)   // 当控制信号或输入高、低电平发生变化时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if  (!s_n) begin  // 当控制信号有效时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if (!i_n[7])        y_n = 3'b000;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 if (!i_n[6])  y_n = 3'b001;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 if (!i_n[5])  y_n = 3'b010;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 if (!i_n[4])  y_n = 3'b011;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 if (!i_n[3])  y_n = 3'b100;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else if (!i_n[2])  y_n = 3'b101;        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endParaRPr lang="zh-CN" altLang="en-US" sz="16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314" name="文本框 1"/>
          <p:cNvSpPr txBox="1"/>
          <p:nvPr/>
        </p:nvSpPr>
        <p:spPr>
          <a:xfrm>
            <a:off x="5972175" y="4487863"/>
            <a:ext cx="2927350" cy="17526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else if (!i_n[1])  y_n = 3'b110;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else              y_n = 3'b111;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end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else   // 控制信号无效时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y_n = 3'b111;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文本框 1"/>
          <p:cNvSpPr txBox="1"/>
          <p:nvPr/>
        </p:nvSpPr>
        <p:spPr>
          <a:xfrm>
            <a:off x="612775" y="411163"/>
            <a:ext cx="4376738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【例4-2】应用条件语句描述74HC148。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316" name="文本框 1"/>
          <p:cNvSpPr txBox="1"/>
          <p:nvPr/>
        </p:nvSpPr>
        <p:spPr>
          <a:xfrm>
            <a:off x="6005513" y="2979738"/>
            <a:ext cx="2581275" cy="1198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(3) if ()     ...</a:t>
            </a:r>
            <a:endParaRPr lang="en-US" altLang="zh-CN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else if ()    ...;</a:t>
            </a:r>
            <a:endParaRPr lang="en-US" altLang="zh-CN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else if ()    ...;                     </a:t>
            </a:r>
            <a:endParaRPr lang="en-US" altLang="zh-CN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else    ...;</a:t>
            </a:r>
            <a:endParaRPr lang="en-US" altLang="zh-CN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3317" name="对象 1"/>
          <p:cNvGraphicFramePr/>
          <p:nvPr/>
        </p:nvGraphicFramePr>
        <p:xfrm>
          <a:off x="5972175" y="917575"/>
          <a:ext cx="2982913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629275" imgH="3152775" progId="Paint.Picture">
                  <p:embed/>
                </p:oleObj>
              </mc:Choice>
              <mc:Fallback>
                <p:oleObj name="" r:id="rId1" imgW="5629275" imgH="315277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72175" y="917575"/>
                        <a:ext cx="2982913" cy="1825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文本框 3"/>
          <p:cNvSpPr txBox="1"/>
          <p:nvPr/>
        </p:nvSpPr>
        <p:spPr>
          <a:xfrm>
            <a:off x="684213" y="477838"/>
            <a:ext cx="8197850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由于同步FIFO的读/写时钟相同，所以可以通过统计数据存储个数来产生空标志（empty）和满标志（full）。FIFO初始化时数据存储个数设置为0，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写入一个数据后存储个数加1，读出一个数后后存储个数减1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。当数据存储个数为0时，产生empty标志；当数据存储个数等于FIFO的深度时，产生full标志。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4754" name="文本框 1"/>
          <p:cNvSpPr txBox="1"/>
          <p:nvPr/>
        </p:nvSpPr>
        <p:spPr>
          <a:xfrm>
            <a:off x="755650" y="2205038"/>
            <a:ext cx="5327650" cy="506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【例4-29】1024×8位同步FIFO功能描述。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4755" name="文本框 2"/>
          <p:cNvSpPr txBox="1"/>
          <p:nvPr/>
        </p:nvSpPr>
        <p:spPr>
          <a:xfrm>
            <a:off x="971550" y="2782888"/>
            <a:ext cx="5978525" cy="3538537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`timescale 1ns/1ps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sync_FIFO #( FIFO_WIDTH=8 )(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FIFO_clk,                      // FIFO时钟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FIFO_rst_n,                   // 复位信号,低电平有效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FIFO_rdreq,                   // 读请求信号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FIFO_wrreq,                   // 写请求信号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[FIFO_WIDTH-1:0] wdata,  // 需要写入的数据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reg [FIFO_WIDTH-1:0] rdata,  // 读出的数据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full,                           // FIFO满标志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empty                          // FIFO空标志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FIFO存储深度定义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parameter FIFO_ADDR=10;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localparam FIFO_DEPTH =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 &lt;&lt; FIFO_ADDR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内部线网和变量定义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 rden,wren;                         // 允许读信号和允许写信号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文本框 2"/>
          <p:cNvSpPr txBox="1"/>
          <p:nvPr/>
        </p:nvSpPr>
        <p:spPr>
          <a:xfrm>
            <a:off x="620395" y="764540"/>
            <a:ext cx="5319395" cy="52622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[FIFO_ADDR-1:0] rp,wp;      // 读指针和写指针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[FIFO_ADDR:0]   used_cnt;   // 存储数据个数统计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描述FIFO存储实体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reg [FIFO_WIDTH-1:0] FIFO_mem [FIFO_DEPTH-1:0]; 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读写允许逻辑定义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assign rden =  FIFO_rdreq &amp;&amp; !empty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assign wren =  FIFO_wrreq &amp;&amp; !full 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状态标志逻辑,高电平有效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assign empty = ( used_cnt == 0 );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assign full  = ( used_cnt == FIFO_DEPTH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@(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posedge FIFO_clk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读过程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if ( rden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rdata &lt;= FIFO_mem[rp];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@(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posedge FIFO_clk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)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写过程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if ( wren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FIFO_mem[wp] &lt;= wdata;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读指针处理过程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 (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posedge FIFO_clk or negedge FIFO_rst_n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if ( !FIFO_rst_n ) rp &lt;= 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else if( rden )  rp &lt;= rp + 1;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写指针处理过程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 (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posedge FIFO_clk or negedge FIFO_rst_n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if ( !FIFO_rst_n ) wp &lt;= 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else if( wren )  wp &lt;= wp + 1;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5778" name="文本框 1"/>
          <p:cNvSpPr txBox="1"/>
          <p:nvPr/>
        </p:nvSpPr>
        <p:spPr>
          <a:xfrm>
            <a:off x="6012180" y="1196975"/>
            <a:ext cx="2930525" cy="439991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数据存储个数统计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@(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posedge FIFO_clk or  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       negedge FIFO_rst_n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if ( !FIFO_rst_n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 &lt;= 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else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case ({rden,wren})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2'b01: if ( used_cnt !=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FIFO_DEPTH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 &lt;=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 + 1'b1;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2'b10: if ( used_cnt !=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endParaRPr lang="en-US" altLang="zh-CN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0 )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 &lt;=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 - 1'b1;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default: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used_cnt &lt;=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used_cnt;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/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Rectangle 2"/>
          <p:cNvSpPr txBox="1"/>
          <p:nvPr/>
        </p:nvSpPr>
        <p:spPr>
          <a:xfrm>
            <a:off x="933450" y="2205038"/>
            <a:ext cx="7291388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11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.5 数字频率计的设计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-</a:t>
            </a: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- 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基于 HDL 方法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63" descr="Freqe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85" y="668020"/>
            <a:ext cx="7896225" cy="231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571" name="图片 39" descr="Freqer4"/>
          <p:cNvPicPr>
            <a:picLocks noChangeAspect="1"/>
          </p:cNvPicPr>
          <p:nvPr/>
        </p:nvPicPr>
        <p:blipFill>
          <a:blip r:embed="rId2"/>
          <a:srcRect b="6857"/>
          <a:stretch>
            <a:fillRect/>
          </a:stretch>
        </p:blipFill>
        <p:spPr>
          <a:xfrm>
            <a:off x="975995" y="4204970"/>
            <a:ext cx="6123940" cy="1999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5" name="图片 62" descr="Freqer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35" y="3187383"/>
            <a:ext cx="1755775" cy="17795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对象 3"/>
          <p:cNvGraphicFramePr/>
          <p:nvPr/>
        </p:nvGraphicFramePr>
        <p:xfrm>
          <a:off x="2921000" y="3538220"/>
          <a:ext cx="3770630" cy="54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2981325" imgH="542925" progId="Paint.Picture">
                  <p:embed/>
                </p:oleObj>
              </mc:Choice>
              <mc:Fallback>
                <p:oleObj name="" r:id="rId4" imgW="2981325" imgH="542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1000" y="3538220"/>
                        <a:ext cx="3770630" cy="54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9575" name="图片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535" y="5228273"/>
            <a:ext cx="1552575" cy="976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2630" y="572135"/>
            <a:ext cx="15240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3.5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节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Review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4385" y="3836670"/>
            <a:ext cx="168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Comic Sans MS" panose="030F0702030302020204" pitchFamily="2" charset="0"/>
                <a:sym typeface="宋体" panose="02010600030101010101" pitchFamily="2" charset="-122"/>
              </a:rPr>
              <a:t>1Hz</a:t>
            </a:r>
            <a:r>
              <a:rPr lang="zh-CN" altLang="en-US" b="1" dirty="0">
                <a:latin typeface="Comic Sans MS" panose="030F0702030302020204" pitchFamily="2" charset="0"/>
                <a:sym typeface="宋体" panose="02010600030101010101" pitchFamily="2" charset="-122"/>
              </a:rPr>
              <a:t>~100MHz</a:t>
            </a:r>
            <a:endParaRPr lang="zh-CN" altLang="en-US"/>
          </a:p>
        </p:txBody>
      </p:sp>
      <p:sp>
        <p:nvSpPr>
          <p:cNvPr id="12294" name="六边形 11"/>
          <p:cNvSpPr/>
          <p:nvPr/>
        </p:nvSpPr>
        <p:spPr>
          <a:xfrm>
            <a:off x="794385" y="3259455"/>
            <a:ext cx="1866265" cy="541020"/>
          </a:xfrm>
          <a:prstGeom prst="hexagon">
            <a:avLst>
              <a:gd name="adj" fmla="val 24993"/>
              <a:gd name="vf" fmla="val 115470"/>
            </a:avLst>
          </a:prstGeom>
          <a:gradFill rotWithShape="1">
            <a:gsLst>
              <a:gs pos="0">
                <a:srgbClr val="007BD3"/>
              </a:gs>
              <a:gs pos="100000">
                <a:srgbClr val="034373"/>
              </a:gs>
            </a:gsLst>
            <a:lin ang="0"/>
            <a:tileRect/>
          </a:gradFill>
          <a:ln w="9525">
            <a:noFill/>
          </a:ln>
        </p:spPr>
        <p:txBody>
          <a:bodyPr anchor="ctr"/>
          <a:p>
            <a:pPr algn="ctr"/>
            <a:r>
              <a:rPr lang="zh-CN" altLang="en-US" sz="2000" b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直接测频法</a:t>
            </a:r>
            <a:endParaRPr lang="zh-CN" altLang="en-US" sz="2000" b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03955" y="3074670"/>
            <a:ext cx="22040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>
                <a:latin typeface="Comic Sans MS" panose="030F0702030302020204" pitchFamily="2" charset="0"/>
                <a:sym typeface="宋体" panose="02010600030101010101" pitchFamily="2" charset="-122"/>
              </a:rPr>
              <a:t>74HC160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+CD4511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5" name="文本框 3"/>
          <p:cNvSpPr txBox="1"/>
          <p:nvPr/>
        </p:nvSpPr>
        <p:spPr>
          <a:xfrm>
            <a:off x="684213" y="477838"/>
            <a:ext cx="8197850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基于HDL设计数字系统时，可以根据需要应用Verilog HDL描述所需要的功能电路，既有利于节约资源，同时又有利于提高系统的性能和可靠性。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6" name="文本框 3"/>
          <p:cNvSpPr txBox="1"/>
          <p:nvPr/>
        </p:nvSpPr>
        <p:spPr>
          <a:xfrm>
            <a:off x="755650" y="1339850"/>
            <a:ext cx="800735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本节仍以设计能够测量1Hz~100MHz信号频率的数字频率计为目标，讲述基于Verilog HDL的设计方法。频率计应用8位数码管显示频率值，要求测量误差不大于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±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1Hz。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7827" name="文本框 3"/>
          <p:cNvSpPr txBox="1"/>
          <p:nvPr/>
        </p:nvSpPr>
        <p:spPr>
          <a:xfrm>
            <a:off x="683895" y="2565083"/>
            <a:ext cx="81978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频率计基于图3-83的设计方案，由主控电路、计数器、锁存与译码电路和分频电路构成。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7828" name="Object 744"/>
          <p:cNvGraphicFramePr/>
          <p:nvPr/>
        </p:nvGraphicFramePr>
        <p:xfrm>
          <a:off x="1888808" y="3559175"/>
          <a:ext cx="5740400" cy="255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3757930" imgH="1806575" progId="Visio.Drawing.11">
                  <p:embed/>
                </p:oleObj>
              </mc:Choice>
              <mc:Fallback>
                <p:oleObj name="" r:id="rId1" imgW="3757930" imgH="1806575" progId="Visio.Drawing.11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8808" y="3559175"/>
                        <a:ext cx="5740400" cy="2551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文本框 3"/>
          <p:cNvSpPr txBox="1"/>
          <p:nvPr/>
        </p:nvSpPr>
        <p:spPr>
          <a:xfrm>
            <a:off x="693420" y="560705"/>
            <a:ext cx="41878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1.计数、锁存与显示译码电路设计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8850" name="文本框 3"/>
          <p:cNvSpPr txBox="1"/>
          <p:nvPr/>
        </p:nvSpPr>
        <p:spPr>
          <a:xfrm>
            <a:off x="693103" y="2551748"/>
            <a:ext cx="3257550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描述只具有异步清零、计数允许控制和进位链接功能的同步十进制计数器的Verilog代码参考如下：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8851" name="文本框 1"/>
          <p:cNvSpPr txBox="1"/>
          <p:nvPr/>
        </p:nvSpPr>
        <p:spPr>
          <a:xfrm>
            <a:off x="4408488" y="959485"/>
            <a:ext cx="4348162" cy="526224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HC160s(clk,rd_n,ep,et,q,co);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clk;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rd_n,ep,et;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reg [3:0] q;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wire co;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进位逻辑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assign co = (( q == 4'b1001 ) &amp; et );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计数过程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always @( posedge clk or negedge rd_n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if ( !rd_n )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q &lt;= 4'b0000;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else if ( ep &amp; et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if ( q == 4'b1001 )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q &lt;= 4'b0000;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else  q &lt;= q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8852" name="文本框 3"/>
          <p:cNvSpPr txBox="1"/>
          <p:nvPr/>
        </p:nvSpPr>
        <p:spPr>
          <a:xfrm>
            <a:off x="693420" y="1086485"/>
            <a:ext cx="368617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测量1Hz~100MHz信号的频率时，计数器仍然用8个十进制计数器级联构成。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文本框 3"/>
          <p:cNvSpPr txBox="1"/>
          <p:nvPr/>
        </p:nvSpPr>
        <p:spPr>
          <a:xfrm>
            <a:off x="765810" y="548958"/>
            <a:ext cx="2598738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锁存与译码电路基于CD4511设计。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9874" name="文本框 1"/>
          <p:cNvSpPr txBox="1"/>
          <p:nvPr/>
        </p:nvSpPr>
        <p:spPr>
          <a:xfrm>
            <a:off x="3492500" y="549275"/>
            <a:ext cx="5327650" cy="567944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CD4511s ( bcd,le,seg7 );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[3:0] bcd;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le;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output reg [6:0] seg7;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功能描述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@( bcd,le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if ( !le )               // 锁存信号无效时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case ( bcd )       // gfedcba,低电平有效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4'b0000 : seg7 &lt;= 7'b1000000;  // 显示 0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4'b0001 : seg7 &lt;= 7'b1111001;  // 显示 1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4'b0010 : seg7 &lt;= 7'b0100100;  // 显示 2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4'b0011 : seg7 &lt;= 7'b0110000;  // 显示 3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4'b0100 : seg7 &lt;= 7'b0011001;  // 显示 4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4'b0101 : seg7 &lt;= 7'b0010010;  // 显示 5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4'b0110 : seg7 &lt;= 7'b0000010;  // 显示 6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4'b0111 : seg7 &lt;= 7'b1111000;  // 显示 7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	    4'b1000 : seg7 &lt;= 7'b0000000;  // 显示 8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	    4'b1001 : seg7 &lt;= 7'b0010000;  // 显示 9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	    default : seg7 &lt;= 7'b1111111;  // 不显示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79875" name="对象 54277"/>
          <p:cNvGraphicFramePr/>
          <p:nvPr/>
        </p:nvGraphicFramePr>
        <p:xfrm>
          <a:off x="7596188" y="620713"/>
          <a:ext cx="1103312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" imgW="2524125" imgH="3819525" progId="PBrush">
                  <p:embed/>
                </p:oleObj>
              </mc:Choice>
              <mc:Fallback>
                <p:oleObj name="" r:id="rId1" imgW="2524125" imgH="3819525" progId="PBrush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96188" y="620713"/>
                        <a:ext cx="1103312" cy="1338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3"/>
          <p:cNvSpPr txBox="1"/>
          <p:nvPr/>
        </p:nvSpPr>
        <p:spPr>
          <a:xfrm>
            <a:off x="765810" y="1492568"/>
            <a:ext cx="2598738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 为了节约FPGA资源，可以简化掉CD4511的灯测试和灭灯功能，只保留锁存功能，同时将显示译码器的输出设计为低电平有效以适应驱动DE2-115开发板上共阳数码管的需要。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文本框 3"/>
          <p:cNvSpPr txBox="1"/>
          <p:nvPr/>
        </p:nvSpPr>
        <p:spPr>
          <a:xfrm>
            <a:off x="755650" y="549275"/>
            <a:ext cx="27305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2.主控电路设计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898" name="文本框 3"/>
          <p:cNvSpPr txBox="1"/>
          <p:nvPr/>
        </p:nvSpPr>
        <p:spPr>
          <a:xfrm>
            <a:off x="755650" y="876300"/>
            <a:ext cx="802163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主控电路用于产生周期性的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清零信号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闸门信号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显示刷新信号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。基于HDL设计时，可以根据功能要求直接描述主控电路。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0899" name="文本框 1"/>
          <p:cNvSpPr txBox="1"/>
          <p:nvPr/>
        </p:nvSpPr>
        <p:spPr>
          <a:xfrm>
            <a:off x="900113" y="1844675"/>
            <a:ext cx="5392737" cy="434911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freqer_ctrl ( clk, clr_n, cnten, dispen_n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clk;           // 8Hz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output reg clr_n;         // 计数器清零信号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output reg cnten;         // 闸门信号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output reg dispen_n;     // 显示刷新信号,低电平有效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计数器状态变量定义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[3:0] q;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10进制计数逻辑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@( posedge clk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if (q &gt;= 4'b1001)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q &lt;= 4'b0000;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q &lt;= q  +1'b1;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译码输出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@( q )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case ( q )     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80900" name="对象 1"/>
          <p:cNvGraphicFramePr/>
          <p:nvPr/>
        </p:nvGraphicFramePr>
        <p:xfrm>
          <a:off x="4283075" y="3556000"/>
          <a:ext cx="4598988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6581775" imgH="3619500" progId="Paint.Picture">
                  <p:embed/>
                </p:oleObj>
              </mc:Choice>
              <mc:Fallback>
                <p:oleObj name="" r:id="rId1" imgW="6581775" imgH="3619500" progId="Paint.Picture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83075" y="3556000"/>
                        <a:ext cx="4598988" cy="2638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464935" y="1965325"/>
          <a:ext cx="2156460" cy="122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7010400" imgH="2343150" progId="Paint.Picture">
                  <p:embed/>
                </p:oleObj>
              </mc:Choice>
              <mc:Fallback>
                <p:oleObj name="" r:id="rId3" imgW="7010400" imgH="23431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4935" y="1965325"/>
                        <a:ext cx="2156460" cy="1224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文本框 1"/>
          <p:cNvSpPr txBox="1"/>
          <p:nvPr/>
        </p:nvSpPr>
        <p:spPr>
          <a:xfrm>
            <a:off x="900113" y="622300"/>
            <a:ext cx="7127875" cy="351631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4'b0000 : begin clr_n = 0; cnten = 0;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4'b0001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4'b0010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4'b0011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4'b0100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4'b0101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4'b0110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4'b0111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4'b1000 : begin clr_n = 1; cnten = 1; dispen_n = 1;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4'b1001 : begin clr_n = 1; cnten = 0; dispen_n = 0;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</a:t>
            </a:r>
            <a:r>
              <a:rPr lang="zh-CN" altLang="en-US" sz="14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default: begin clr_n = 1; cnten = 0; dispen_n = 1; end</a:t>
            </a:r>
            <a:endParaRPr lang="zh-CN" altLang="en-US" sz="1400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81922" name="对象 1"/>
          <p:cNvGraphicFramePr/>
          <p:nvPr/>
        </p:nvGraphicFramePr>
        <p:xfrm>
          <a:off x="2124075" y="4292600"/>
          <a:ext cx="5341938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7743825" imgH="3505200" progId="PBrush">
                  <p:embed/>
                </p:oleObj>
              </mc:Choice>
              <mc:Fallback>
                <p:oleObj name="" r:id="rId1" imgW="7743825" imgH="3505200" progId="PBrush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4075" y="4292600"/>
                        <a:ext cx="5341938" cy="191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文本框 1"/>
          <p:cNvSpPr txBox="1"/>
          <p:nvPr/>
        </p:nvSpPr>
        <p:spPr>
          <a:xfrm>
            <a:off x="1044575" y="2349500"/>
            <a:ext cx="5181600" cy="38163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fp50MHz_8Hz(clk,fp_out);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input clk;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output reg fp_out;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参数定义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localparam N = 6250000;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内部变量定义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reg [21:0] cnt;  // 计数变量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// 分频逻辑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always @ (posedge clk)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if ( cnt &lt; N/2-1)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cnt &lt;= cnt + 1'b1;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else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begin  cnt &lt;= 22'b0; fp_out&lt;= ~fp_out;  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946" name="文本框 3"/>
          <p:cNvSpPr txBox="1"/>
          <p:nvPr/>
        </p:nvSpPr>
        <p:spPr>
          <a:xfrm>
            <a:off x="755650" y="549275"/>
            <a:ext cx="2732088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3.分频电路设计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947" name="文本框 3"/>
          <p:cNvSpPr txBox="1"/>
          <p:nvPr/>
        </p:nvSpPr>
        <p:spPr>
          <a:xfrm>
            <a:off x="755650" y="908050"/>
            <a:ext cx="5757863" cy="508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分频电路用于为主控电路提供8Hz的时钟脉冲。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948" name="文本框 3"/>
          <p:cNvSpPr txBox="1"/>
          <p:nvPr/>
        </p:nvSpPr>
        <p:spPr>
          <a:xfrm>
            <a:off x="900113" y="1355725"/>
            <a:ext cx="7920037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将DE2-115开发板所用的50MHz晶振分频为8Hz，需要用分频系数为（50×10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/8=）6250000的分频器。应用偶分频器实现。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949" name="文本框 2"/>
          <p:cNvSpPr txBox="1"/>
          <p:nvPr/>
        </p:nvSpPr>
        <p:spPr>
          <a:xfrm>
            <a:off x="6300788" y="2347913"/>
            <a:ext cx="2592387" cy="34290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.vs.</a:t>
            </a:r>
            <a:r>
              <a:rPr lang="zh-CN" altLang="en-US" sz="16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第3章原理图设计方法：</a:t>
            </a:r>
            <a:endParaRPr lang="zh-CN" altLang="en-US" sz="16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en-US" sz="1600" b="1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为了简化分频电路设计，先定制Cyclone IV E FPGA内部的锁相环ALTPLL将50MHz的晶振信号分频为10kHz，然后再应用分频系数为（10×10</a:t>
            </a:r>
            <a:r>
              <a:rPr lang="zh-CN" altLang="en-US" sz="1600" b="1" baseline="30000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zh-CN" altLang="en-US" sz="1600" b="1" dirty="0">
                <a:solidFill>
                  <a:schemeClr val="bg2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/8=）1250的分频器将频率降为8Hz。</a:t>
            </a:r>
            <a:endParaRPr lang="zh-CN" altLang="en-US" sz="1600" b="1" dirty="0">
              <a:solidFill>
                <a:schemeClr val="bg2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1"/>
          <p:cNvSpPr txBox="1"/>
          <p:nvPr/>
        </p:nvSpPr>
        <p:spPr>
          <a:xfrm>
            <a:off x="828675" y="979488"/>
            <a:ext cx="4438650" cy="530860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HC148b( s_n,i_n,y_n,ys_n,yex_n);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s_n;  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[7:0] i_n;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reg [2:0] y_n;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wire       ys_n;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wire       yex_n;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有无编码标志逻辑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ys_n 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yex_n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编码逻辑,应用case语句描述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always @(s_n,i_n)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if  (!s_n)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casex (i_n)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8'b0??????? : y_n = 3'b000;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8'b10?????? : y_n = 3'b001;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8'b110????? : y_n = 3'b010;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8'b1110???? : y_n = 3'b011;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8'b11110??? : y_n = 3'b100;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8'b111110?? : y_n = 3'b101;       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38" name="文本框 1"/>
          <p:cNvSpPr txBox="1"/>
          <p:nvPr/>
        </p:nvSpPr>
        <p:spPr>
          <a:xfrm>
            <a:off x="5437188" y="3860800"/>
            <a:ext cx="3311525" cy="2332038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8'b1111110? : y_n = 3'b110;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8'b11111110 : y_n = 3'b111;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8'b11111111 : y_n = 3'b111;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default : y_n = 3'b111;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endcase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else  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y_n =3'b111;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endmodule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39" name="文本框 1"/>
          <p:cNvSpPr txBox="1"/>
          <p:nvPr/>
        </p:nvSpPr>
        <p:spPr>
          <a:xfrm>
            <a:off x="685800" y="404813"/>
            <a:ext cx="4146550" cy="5080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【例4-3】用分支语句描述74HC148。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00725" y="2723515"/>
            <a:ext cx="2748276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noProof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case ... endcase</a:t>
            </a:r>
            <a:endParaRPr lang="en-US" altLang="zh-CN" b="1" noProof="1" dirty="0">
              <a:solidFill>
                <a:schemeClr val="hlink"/>
              </a:solidFill>
              <a:latin typeface="Comic Sans MS" panose="030F0702030302020204" pitchFamily="2" charset="0"/>
              <a:sym typeface="+mn-ea"/>
            </a:endParaRPr>
          </a:p>
          <a:p>
            <a:r>
              <a:rPr lang="en-US" altLang="zh-CN" b="1" noProof="1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casez ... endcase</a:t>
            </a:r>
            <a:endParaRPr lang="en-US" altLang="zh-CN" b="1" noProof="1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Comic Sans MS" panose="030F0702030302020204" pitchFamily="2" charset="0"/>
              <a:sym typeface="+mn-ea"/>
            </a:endParaRPr>
          </a:p>
          <a:p>
            <a:r>
              <a:rPr lang="en-US" altLang="zh-CN" b="1" noProof="1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casex ... endcase</a:t>
            </a:r>
            <a:endParaRPr lang="en-US" altLang="zh-CN" b="1" noProof="1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Comic Sans MS" panose="030F0702030302020204" pitchFamily="2" charset="0"/>
              <a:sym typeface="+mn-ea"/>
            </a:endParaRPr>
          </a:p>
        </p:txBody>
      </p:sp>
      <p:graphicFrame>
        <p:nvGraphicFramePr>
          <p:cNvPr id="14341" name="对象 2"/>
          <p:cNvGraphicFramePr/>
          <p:nvPr/>
        </p:nvGraphicFramePr>
        <p:xfrm>
          <a:off x="5472113" y="912813"/>
          <a:ext cx="3076575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5629275" imgH="3152775" progId="Paint.Picture">
                  <p:embed/>
                </p:oleObj>
              </mc:Choice>
              <mc:Fallback>
                <p:oleObj name="" r:id="rId1" imgW="5629275" imgH="315277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72113" y="912813"/>
                        <a:ext cx="3076575" cy="1798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文本框 3"/>
          <p:cNvSpPr txBox="1"/>
          <p:nvPr/>
        </p:nvSpPr>
        <p:spPr>
          <a:xfrm>
            <a:off x="755650" y="549275"/>
            <a:ext cx="2732088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4.顶层电路设计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3970" name="文本框 3"/>
          <p:cNvSpPr txBox="1"/>
          <p:nvPr/>
        </p:nvSpPr>
        <p:spPr>
          <a:xfrm>
            <a:off x="828675" y="909638"/>
            <a:ext cx="7600950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频率计顶层电路既可以应用原理图进行设计，也可以应用Verilog HDL进行例化描述。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3971" name="文本框 3"/>
          <p:cNvSpPr txBox="1"/>
          <p:nvPr/>
        </p:nvSpPr>
        <p:spPr>
          <a:xfrm>
            <a:off x="827088" y="1773238"/>
            <a:ext cx="390525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（1）应用原理图设计顶层电路</a:t>
            </a:r>
            <a:endParaRPr lang="zh-CN" altLang="en-US" sz="20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83972" name="图片 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475" y="2276475"/>
            <a:ext cx="7065963" cy="4002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4993" name="图片 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1125538"/>
            <a:ext cx="3898900" cy="3722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994" name="图片 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765175"/>
            <a:ext cx="4037013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文本框 1"/>
          <p:cNvSpPr txBox="1"/>
          <p:nvPr/>
        </p:nvSpPr>
        <p:spPr>
          <a:xfrm>
            <a:off x="1044575" y="4076700"/>
            <a:ext cx="331152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第</a:t>
            </a:r>
            <a:r>
              <a:rPr lang="en-US" altLang="zh-CN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章原理图设计方法综合结果</a:t>
            </a:r>
            <a:endParaRPr lang="zh-CN" altLang="en-US"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4996" name="文本框 3"/>
          <p:cNvSpPr txBox="1"/>
          <p:nvPr/>
        </p:nvSpPr>
        <p:spPr>
          <a:xfrm>
            <a:off x="5148263" y="692150"/>
            <a:ext cx="31877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第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章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应用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HDL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描述综合结果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997" name="文本框 3"/>
          <p:cNvSpPr txBox="1"/>
          <p:nvPr/>
        </p:nvSpPr>
        <p:spPr>
          <a:xfrm>
            <a:off x="852488" y="4911725"/>
            <a:ext cx="7907337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 从综合结果可以看出：频率计共占用212个逻辑单元和60个寄存器。与3.5节应用原理图设计的频率计相比，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LE占用率约为前者的28.9%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寄存器占用率只为前者的13.1%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，而且没有使用片内存储资源和锁相环。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文本框 3"/>
          <p:cNvSpPr txBox="1"/>
          <p:nvPr/>
        </p:nvSpPr>
        <p:spPr>
          <a:xfrm>
            <a:off x="612775" y="549275"/>
            <a:ext cx="51054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2000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（2）应用HDL例化方法描述顶层电路</a:t>
            </a:r>
            <a:endParaRPr lang="zh-CN" altLang="en-US" sz="2000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6018" name="文本框 1"/>
          <p:cNvSpPr txBox="1"/>
          <p:nvPr/>
        </p:nvSpPr>
        <p:spPr>
          <a:xfrm>
            <a:off x="900430" y="981075"/>
            <a:ext cx="7961630" cy="514731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freqer8b_top(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OSC50MHz,                          // 50MHz晶振输入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fx1_100MHz,                        // 待测信号输入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[6:0] d0,d1,d2,d3,d4,d5,d6,d7, // 8位数码管驱动输出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output wire ov_led                               // 超量程指示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内部线网定义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 fp8Hz,rd_n,ep,le;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 [3:0] 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5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,bcd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 c1,c2,c3,c4,c5,c6,c7,co;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分频器例化描述,应用名称关联方式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fp50MHz_8Hz U0 (.clk(OSC50MHz),.fp_out(fp8Hz));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主控模块例化描述,应用名称关联方式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freqer_ctrl U1 (.clk(fp8Hz), .clr_n(rd_n),.cnten(ep), .dispen_n(le));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计数器模块例化描述,应用名称关联方式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U10 (.clk(fx1_100MHz),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.ep(ep),.et(1'b1),.q(bcd0),.co(c1));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U11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.ep(ep),.et(c1),.q(bcd1),.co(c2));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U12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.ep(ep),.et(c2),.q(bcd2),.co(c3));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HC160s U13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.ep(ep),.et(c3),.q(bcd3),.co(c4));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文本框 1"/>
          <p:cNvSpPr txBox="1"/>
          <p:nvPr/>
        </p:nvSpPr>
        <p:spPr>
          <a:xfrm>
            <a:off x="971550" y="621030"/>
            <a:ext cx="7604760" cy="434911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U14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.ep(ep),.et(c4),.q(bcd4),.co(c5));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U15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.ep(ep),.et(c5),.q(bcd5),.co(c6));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U16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.ep(ep),.et(c6),.q(bcd6),.co(c7));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HC160s U17 (.clk(fx1_100MHz),</a:t>
            </a: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.rd_n(rd_n),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.ep(ep),.et(c7),.q(bcd7),.co(co));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锁存与译码模块例化描述，名称关联方式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U20 (.bcd(bcd0),.le(le),.seg7(d0));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U21 (.bcd(bcd1),.le(le),.seg7(d1));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U22 (.bcd(bcd2),.le(le),.seg7(d2));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U23 (.bcd(bcd3),.le(le),.seg7(d3));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U24 (.bcd(bcd4),.le(le),.seg7(d4));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U25 (.bcd(bcd5),.le(le),.seg7(d5));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U26 (.bcd(bcd6),.le(le),.seg7(d6));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CD4511s U27 (.bcd(bcd7),.le(le),.seg7(d7));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超量程指示模块例化描述，名称关联方式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DFF U3(.CLK(co),.CLRN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rd_n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),.D(1'b1),.PRN(1'b1),.Q(ov_led));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7042" name="文本框 3"/>
          <p:cNvSpPr txBox="1"/>
          <p:nvPr/>
        </p:nvSpPr>
        <p:spPr>
          <a:xfrm>
            <a:off x="771525" y="4898073"/>
            <a:ext cx="76009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将频率计顶层设计工程freqer8b_top经过编译、综合与适配和引脚锁定后即可下载到FPGA中进行功能测试。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8065" name="文本框 3"/>
          <p:cNvSpPr txBox="1"/>
          <p:nvPr/>
        </p:nvSpPr>
        <p:spPr>
          <a:xfrm>
            <a:off x="720090" y="5719445"/>
            <a:ext cx="76009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另外，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还可以在频率计顶层设计电路中嵌入分频式信号源（设模块名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文本框 3"/>
          <p:cNvSpPr txBox="1"/>
          <p:nvPr/>
        </p:nvSpPr>
        <p:spPr>
          <a:xfrm>
            <a:off x="987425" y="476250"/>
            <a:ext cx="3158490" cy="2999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为fx32），将锁相环输出的96MHz信号分频为96MHz、48MHz、...、0.0894和0.0447Hz共32种频率信号，通过5位开关fsel选择信号源输出作为频率计的输入信号以测试频率计的性能。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8066" name="文本框 1"/>
          <p:cNvSpPr txBox="1"/>
          <p:nvPr/>
        </p:nvSpPr>
        <p:spPr>
          <a:xfrm>
            <a:off x="1691005" y="3475673"/>
            <a:ext cx="5761038" cy="275209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fx32 (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input  clk,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时钟,96MHz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inputwire [4:0] fsel,    // 输出频率选择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output reg         fpout    // 信号源输出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);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// 内部变量定义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reg [31:0] q;  // 分频计数变量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// 描述32位二进制计数逻辑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always @(posedge clk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q &lt;= q + 1'b1;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83972" name="图片 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0865" y="746760"/>
            <a:ext cx="4373245" cy="2477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文本框 1"/>
          <p:cNvSpPr txBox="1"/>
          <p:nvPr/>
        </p:nvSpPr>
        <p:spPr>
          <a:xfrm>
            <a:off x="1187450" y="549275"/>
            <a:ext cx="6257925" cy="567944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sym typeface="+mn-ea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// 输出选择过程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always @( fsel,clk,q )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case (fsel)  // 根据fsel定义输出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5'b00000: fpout = clk;    // 96MHz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5'b00001: fpout = q[0];   // 48MHz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5'b00010: fpout = q[1];   // 24MHz 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5'b00011: fpout = q[2];   // 12MHz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5'b00100: fpout = q[3];   // 6MHz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5'b00101: fpout = q[4];   // 3MHz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5'b00110: fpout = q[5];   // 1.5MHz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5'b00111: fpout = q[6];   // 750kHz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5'b01000: fpout = q[7];   // 375kHz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5'b01001: fpout = q[8];   // 187.5kHz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5'b01010: fpout = q[9];   // 93750Hz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5'b01011: fpout = q[10];  // 46850Hz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5'b01100: fpout = q[11];  // 23437.5Hz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5'b01101: fpout = q[12];  // 11718.75Hz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5'b01110: fpout = q[13];  // 5859.375Hz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5'b01111: fpout = q[14];  // 2929.6875Hz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5'b10000: fpout = q[15];   // 1464.84375Hz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5'b10001: fpout = q[16];   // 732.421875Hz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文本框 1"/>
          <p:cNvSpPr txBox="1"/>
          <p:nvPr/>
        </p:nvSpPr>
        <p:spPr>
          <a:xfrm>
            <a:off x="902335" y="621030"/>
            <a:ext cx="7272338" cy="461518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5'b10010: fpout = q[17];   // 366.2109375Hz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5'b10011: fpout = q[18];   // 183.10546875Hz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5'b10100: fpout = q[19];   // 91.552734375Hz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5'b10101: fpout = q[20];   // 45.7763671875Hz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5'b10110: fpout = q[21];   // 22.88818359375Hz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  5'b10111: fpout = q[22];   // 11.444091796875Hz</a:t>
            </a: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5'b11000: fpout = q[23];   // 5.7220458984375Hz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5'b11001: fpout = q[24];   // 2.86102294921875Hz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5'b11010: fpout = q[25];   // 1.430511474609375Hz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5'b11011: fpout = q[26];   // 0.7152557373046875Hz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5'b11100: fpout = q[27];   // 0.35762786865234375Hz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5'b11101: fpout = q[28];   // 0.178813934326171875Hz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5'b11110: fpout = q[29];   // 0.0894069671630859375Hz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5'b11111: fpout = q[30];   // 0.04470348358154296875Hz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default: fpout = q[31];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endcase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endmodule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1137" name="对象 6"/>
          <p:cNvGraphicFramePr/>
          <p:nvPr/>
        </p:nvGraphicFramePr>
        <p:xfrm>
          <a:off x="476250" y="652463"/>
          <a:ext cx="4183063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4419600" imgH="4400550" progId="PBrush">
                  <p:embed/>
                </p:oleObj>
              </mc:Choice>
              <mc:Fallback>
                <p:oleObj name="" r:id="rId1" imgW="4419600" imgH="4400550" progId="PBrush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6250" y="652463"/>
                        <a:ext cx="4183063" cy="417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38" name="对象 8"/>
          <p:cNvGraphicFramePr/>
          <p:nvPr/>
        </p:nvGraphicFramePr>
        <p:xfrm>
          <a:off x="4659313" y="3546475"/>
          <a:ext cx="4424362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3" imgW="4419600" imgH="2705100" progId="PBrush">
                  <p:embed/>
                </p:oleObj>
              </mc:Choice>
              <mc:Fallback>
                <p:oleObj name="" r:id="rId3" imgW="4419600" imgH="2705100" progId="PBrush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9313" y="3546475"/>
                        <a:ext cx="4424362" cy="2708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矩形 10243"/>
          <p:cNvSpPr/>
          <p:nvPr/>
        </p:nvSpPr>
        <p:spPr>
          <a:xfrm>
            <a:off x="466725" y="652463"/>
            <a:ext cx="4192588" cy="3613150"/>
          </a:xfrm>
          <a:prstGeom prst="rect">
            <a:avLst/>
          </a:prstGeom>
          <a:solidFill>
            <a:srgbClr val="FF00FF">
              <a:alpha val="25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91140" name="文本框 2"/>
          <p:cNvSpPr txBox="1"/>
          <p:nvPr/>
        </p:nvSpPr>
        <p:spPr>
          <a:xfrm>
            <a:off x="5045710" y="652780"/>
            <a:ext cx="365125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    从测量结果可以看出，直接测频法的有效频率测量范围为：</a:t>
            </a: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5859Hz~100MHz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1141" name="文本框 3"/>
          <p:cNvSpPr txBox="1"/>
          <p:nvPr/>
        </p:nvSpPr>
        <p:spPr>
          <a:xfrm>
            <a:off x="5364480" y="1989455"/>
            <a:ext cx="298704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结论：低端频率测量精度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不满足电子竞赛要求：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0.01%=1/10000</a:t>
            </a:r>
            <a:endParaRPr lang="en-US" altLang="zh-CN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1142" name="文本框 4"/>
          <p:cNvSpPr txBox="1"/>
          <p:nvPr/>
        </p:nvSpPr>
        <p:spPr>
          <a:xfrm>
            <a:off x="684213" y="5013325"/>
            <a:ext cx="3887787" cy="914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竞赛基本要求：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1Hz~10MHz:</a:t>
            </a:r>
            <a:endParaRPr lang="en-US" altLang="zh-CN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发挥部分要求：1Hz~100MHz。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Rectangle 2"/>
          <p:cNvSpPr txBox="1"/>
          <p:nvPr/>
        </p:nvSpPr>
        <p:spPr>
          <a:xfrm>
            <a:off x="933450" y="2205038"/>
            <a:ext cx="7291388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25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4.</a:t>
            </a:r>
            <a:r>
              <a:rPr lang="en-US" altLang="zh-CN" sz="4800" dirty="0">
                <a:latin typeface="Times New Roman" panose="02020603050405020304" charset="0"/>
                <a:ea typeface="黑体" panose="02010609060101010101" pitchFamily="2" charset="-122"/>
              </a:rPr>
              <a:t>6</a:t>
            </a: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 伪随机序列发生器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dirty="0">
                <a:latin typeface="Times New Roman" panose="02020603050405020304" charset="0"/>
                <a:ea typeface="黑体" panose="02010609060101010101" pitchFamily="2" charset="-122"/>
              </a:rPr>
              <a:t>的设计</a:t>
            </a:r>
            <a:endParaRPr lang="zh-CN" altLang="en-US" sz="4800" dirty="0">
              <a:latin typeface="Times New Roman" panose="0202060305040502030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文本框 3"/>
          <p:cNvSpPr txBox="1"/>
          <p:nvPr/>
        </p:nvSpPr>
        <p:spPr>
          <a:xfrm>
            <a:off x="771525" y="476250"/>
            <a:ext cx="760095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在数字系统中，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伪随机序列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（pseudo-random sequence）是指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具有随机统计特性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重复产生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确定性二值序列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伪随机序列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雷达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数字通信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信息安全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以及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通信系统性能测试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等领域有着广泛的应用。</a:t>
            </a:r>
            <a:endParaRPr lang="zh-CN" altLang="en-US" b="1" dirty="0">
              <a:solidFill>
                <a:schemeClr val="tx1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3186" name="文本框 3"/>
          <p:cNvSpPr txBox="1"/>
          <p:nvPr/>
        </p:nvSpPr>
        <p:spPr>
          <a:xfrm>
            <a:off x="771525" y="1681480"/>
            <a:ext cx="760095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伪随机序列通常由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移位寄存器附加反馈网络产生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，可分为线性反馈移位寄存器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(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L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inear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F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eedback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S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hift </a:t>
            </a:r>
            <a:r>
              <a:rPr lang="en-US" altLang="zh-CN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R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egister，简称LFSR 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)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和非线性反馈移位寄存器两大类。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LFSR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产生的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最大长度二值序列称为m序列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n级LFSR产生的m序列长度为 2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-1，是除全0状态之外的所有状态。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m序列因其理论成熟，实现简单，因而获得了广泛的应用。</a:t>
            </a:r>
            <a:endParaRPr lang="zh-CN" altLang="en-US" b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93187" name="Object 7"/>
          <p:cNvGraphicFramePr/>
          <p:nvPr/>
        </p:nvGraphicFramePr>
        <p:xfrm>
          <a:off x="2090738" y="3849688"/>
          <a:ext cx="5364162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3433445" imgH="1120775" progId="Visio.Drawing.11">
                  <p:embed/>
                </p:oleObj>
              </mc:Choice>
              <mc:Fallback>
                <p:oleObj name="" r:id="rId1" imgW="3433445" imgH="1120775" progId="Visio.Drawing.11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0738" y="3849688"/>
                        <a:ext cx="5364162" cy="188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文本框 3"/>
          <p:cNvSpPr txBox="1"/>
          <p:nvPr/>
        </p:nvSpPr>
        <p:spPr>
          <a:xfrm>
            <a:off x="828358" y="5732463"/>
            <a:ext cx="76009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n级LFSR序列的特征多项式可以表示为</a:t>
            </a:r>
            <a:endParaRPr lang="zh-CN" altLang="en-US" b="1" dirty="0">
              <a:solidFill>
                <a:schemeClr val="tx1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93189" name="对象 91141"/>
          <p:cNvGraphicFramePr>
            <a:graphicFrameLocks noChangeAspect="1"/>
          </p:cNvGraphicFramePr>
          <p:nvPr/>
        </p:nvGraphicFramePr>
        <p:xfrm>
          <a:off x="4831398" y="5889308"/>
          <a:ext cx="26352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3" imgW="1892300" imgH="241300" progId="">
                  <p:embed/>
                </p:oleObj>
              </mc:Choice>
              <mc:Fallback>
                <p:oleObj name="" r:id="rId3" imgW="1892300" imgH="241300" progId="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1398" y="5889308"/>
                        <a:ext cx="2635250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3"/>
          <p:cNvSpPr txBox="1"/>
          <p:nvPr/>
        </p:nvSpPr>
        <p:spPr>
          <a:xfrm>
            <a:off x="828675" y="979488"/>
            <a:ext cx="4968875" cy="5322887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HC148c( s_n,i_n,y_n,ys_n,yex_n);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input         s_n;  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input [7:0]  i_n;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output wire [2:0] y_n;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output wire        ys_n; 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output wire        yex_n;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有无编码标志逻辑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assign ys_n 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assign yex_n = s_n ? 1'b1 : ( &amp;i_n ?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: 1'b</a:t>
            </a: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);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//  编码逻辑,应用条件操作符进行描述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assign y_n =  ( s_n )?               3'b111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( i_n[7] == 1'b0 )?  3'b000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( i_n[6] == 1'b0 )?  3'b001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( i_n[5] == 1'b0 )?  3'b010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( i_n[4] == 1'b0 )?  3'b011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( i_n[3] == 1'b0 )?  3'b100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( i_n[2] == 1'b0 )?  3'b101 :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            </a:t>
            </a: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( i_n[1] == 1'b0 )?  3'b110 : 3'b111 ;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1" dirty="0">
                <a:latin typeface="Comic Sans MS" panose="030F0702030302020204" pitchFamily="2" charset="0"/>
                <a:ea typeface="宋体" panose="02010600030101010101" pitchFamily="2" charset="-122"/>
              </a:rPr>
              <a:t> endmodule        </a:t>
            </a:r>
            <a:endParaRPr lang="zh-CN" altLang="en-US" sz="12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2" name="文本框 1"/>
          <p:cNvSpPr txBox="1"/>
          <p:nvPr/>
        </p:nvSpPr>
        <p:spPr>
          <a:xfrm>
            <a:off x="612775" y="473075"/>
            <a:ext cx="4376738" cy="506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【例4-4】用条件操作符描述74HC148。</a:t>
            </a:r>
            <a:endParaRPr lang="en-US" altLang="zh-CN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5363" name="对象 1"/>
          <p:cNvGraphicFramePr/>
          <p:nvPr/>
        </p:nvGraphicFramePr>
        <p:xfrm>
          <a:off x="5953125" y="979488"/>
          <a:ext cx="2974975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629275" imgH="3152775" progId="Paint.Picture">
                  <p:embed/>
                </p:oleObj>
              </mc:Choice>
              <mc:Fallback>
                <p:oleObj name="" r:id="rId1" imgW="5629275" imgH="315277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53125" y="979488"/>
                        <a:ext cx="2974975" cy="1938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文本框 3"/>
          <p:cNvSpPr txBox="1"/>
          <p:nvPr/>
        </p:nvSpPr>
        <p:spPr>
          <a:xfrm>
            <a:off x="781050" y="494665"/>
            <a:ext cx="4409440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如果</a:t>
            </a:r>
            <a:r>
              <a:rPr lang="en-US" altLang="zh-CN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级</a:t>
            </a: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L</a:t>
            </a:r>
            <a:r>
              <a:rPr lang="en-US" altLang="zh-CN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FSR</a:t>
            </a:r>
            <a:r>
              <a:rPr lang="zh-CN" alt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序列的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特征多项式f(x)满足以下三个条件：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f(x)是既约的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即f(x)不能再分解为多项式；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(2 )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f(x)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可整除x</a:t>
            </a:r>
            <a:r>
              <a:rPr b="1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+1</a:t>
            </a:r>
            <a:r>
              <a:rPr 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,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其中m=2</a:t>
            </a:r>
            <a:r>
              <a:rPr b="1" baseline="30000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-1；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(3) 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f(x)除不尽x</a:t>
            </a:r>
            <a:r>
              <a:rPr b="1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q</a:t>
            </a:r>
            <a:r>
              <a:rPr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+1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，其中q&lt;m，</a:t>
            </a:r>
            <a:r>
              <a:rPr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则f(x)为本原多项式</a:t>
            </a:r>
            <a:r>
              <a:rPr b="1"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b="1" dirty="0">
              <a:solidFill>
                <a:schemeClr val="tx1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93187" name="Object 7"/>
          <p:cNvGraphicFramePr/>
          <p:nvPr/>
        </p:nvGraphicFramePr>
        <p:xfrm>
          <a:off x="5190490" y="821690"/>
          <a:ext cx="3769360" cy="1664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3433445" imgH="1120775" progId="Visio.Drawing.11">
                  <p:embed/>
                </p:oleObj>
              </mc:Choice>
              <mc:Fallback>
                <p:oleObj name="" r:id="rId1" imgW="3433445" imgH="1120775" progId="Visio.Drawing.11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90490" y="821690"/>
                        <a:ext cx="3769360" cy="1664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012180" y="2861945"/>
            <a:ext cx="27920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sym typeface="+mn-ea"/>
              </a:rPr>
              <a:t>    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对于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7级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LFSR序列：取反馈系数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c</a:t>
            </a:r>
            <a:r>
              <a:rPr lang="en-US" altLang="zh-CN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1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和c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7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同时为1，或者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3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和c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7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为同时1时，可以产生127位的m序列；对于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sym typeface="+mn-ea"/>
              </a:rPr>
              <a:t>12级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LFSR：取反馈系数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1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、c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、c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5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和c</a:t>
            </a:r>
            <a:r>
              <a:rPr lang="zh-CN" altLang="en-US" b="1" baseline="-25000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12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同时为1时，可以产生4095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位的m序列</a:t>
            </a:r>
            <a:r>
              <a:rPr lang="zh-CN" altLang="en-US" b="1" dirty="0">
                <a:latin typeface="Comic Sans MS" panose="030F0702030302020204" pitchFamily="2" charset="0"/>
                <a:sym typeface="+mn-ea"/>
              </a:rPr>
              <a:t>。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780415" y="3085465"/>
          <a:ext cx="5022850" cy="3191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6848475" imgH="4200525" progId="Paint.Picture">
                  <p:embed/>
                </p:oleObj>
              </mc:Choice>
              <mc:Fallback>
                <p:oleObj name="" r:id="rId3" imgW="6848475" imgH="4200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415" y="3085465"/>
                        <a:ext cx="5022850" cy="3191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3"/>
          <p:cNvSpPr txBox="1"/>
          <p:nvPr/>
        </p:nvSpPr>
        <p:spPr>
          <a:xfrm>
            <a:off x="781050" y="2579370"/>
            <a:ext cx="466725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部分</a:t>
            </a:r>
            <a:r>
              <a:rPr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常用的本原多项式如表4-19所示。</a:t>
            </a:r>
            <a:endParaRPr b="1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文本框 3"/>
          <p:cNvSpPr txBox="1"/>
          <p:nvPr/>
        </p:nvSpPr>
        <p:spPr>
          <a:xfrm>
            <a:off x="637540" y="476885"/>
            <a:ext cx="815149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【例4-30】</a:t>
            </a: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[2011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年电子设计竞赛</a:t>
            </a: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题-简易数字信号传输性能分析仪</a:t>
            </a:r>
            <a:r>
              <a:rPr lang="en-US" altLang="zh-CN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]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设计数字信号发生器。具体要求如下：（1）数字信号为f(x)=1+x</a:t>
            </a:r>
            <a:r>
              <a:rPr lang="zh-CN" altLang="en-US" b="1" baseline="30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的m序列；（2）序列数据率为10~100kbps，按10kbps步进可调。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5234" name="文本框 1"/>
          <p:cNvSpPr txBox="1"/>
          <p:nvPr/>
        </p:nvSpPr>
        <p:spPr>
          <a:xfrm>
            <a:off x="916940" y="2699385"/>
            <a:ext cx="7446010" cy="355028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module mCode8b_Gen (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 clk,                    // 时钟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input  rst_n,                 // 复位信号,低电平有效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output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wire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mCode_out </a:t>
            </a:r>
            <a:r>
              <a:rPr lang="zh-CN" altLang="en-US" sz="1400" b="1" dirty="0">
                <a:latin typeface="Comic Sans MS" panose="030F0702030302020204" pitchFamily="2" charset="0"/>
                <a:sym typeface="+mn-ea"/>
              </a:rPr>
              <a:t> );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// m序列输出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定义m序列LFSR长度参数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parameter mCode_LFSR_LEN = 8;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定义LFSR初始状态参数和m序列特征多项式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parameter LFSR_INIT_STATE = 8'b1000_0000;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wire [0:mCode_LFSR_LEN] polynomial = 9'b1_0111_0001;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// 定义内部寄存器变量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reg [1:mCode_LFSR_LEN] mCode_reg;   // LFSR寄存器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reg  mCode_bit;                            // m序列输出位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reg  polydat = 1'b0;                       // 反馈网络输出值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5235" name="文本框 3"/>
          <p:cNvSpPr txBox="1"/>
          <p:nvPr/>
        </p:nvSpPr>
        <p:spPr>
          <a:xfrm>
            <a:off x="738505" y="1705610"/>
            <a:ext cx="783082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FF33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分析：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要求数字信号为f(x)=1+x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+x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，表示用8级LFSR，并取反馈系数c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、c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、c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4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和c</a:t>
            </a:r>
            <a:r>
              <a:rPr lang="zh-CN" altLang="en-US" b="1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取1。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93187" name="Object 7"/>
          <p:cNvGraphicFramePr/>
          <p:nvPr/>
        </p:nvGraphicFramePr>
        <p:xfrm>
          <a:off x="5751830" y="2700655"/>
          <a:ext cx="2629535" cy="1198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3433445" imgH="1120775" progId="Visio.Drawing.11">
                  <p:embed/>
                </p:oleObj>
              </mc:Choice>
              <mc:Fallback>
                <p:oleObj name="" r:id="rId1" imgW="3433445" imgH="1120775" progId="Visio.Drawing.11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51830" y="2700655"/>
                        <a:ext cx="2629535" cy="1198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文本框 1"/>
          <p:cNvSpPr txBox="1"/>
          <p:nvPr/>
        </p:nvSpPr>
        <p:spPr>
          <a:xfrm>
            <a:off x="640080" y="588963"/>
            <a:ext cx="5060950" cy="567944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// 定义循环变量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integer i,j;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时序逻辑过程，生成m序列输出位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always @( posedge clk or negedge rst_n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if ( !rst_n ) begin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mCode_reg &lt;= LFSR_INIT_STATE;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mCode_bit &lt;= 1'b0;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else begin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mCode_reg[1] &lt;= polydat;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for ( i=1; i &lt;= mCode_LFSR_LEN-1; i = i+1 )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mCode_reg[i+1] &lt;= mCode_reg[i];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mCode_bit &lt;= mCode_reg[mCode_LFSR_LEN];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// 组合过程，根据特征多项式确定反馈值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always @ *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for ( j = mCode_LFSR_LEN; j &gt;= 1; j = j-1 )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if ( j == mCode_LFSR_LEN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 polydat = mCode_reg[j];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else if ( polynomial[j] )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      polydat = polydat ^ mCode_reg[j];            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6258" name="文本框 1"/>
          <p:cNvSpPr txBox="1"/>
          <p:nvPr/>
        </p:nvSpPr>
        <p:spPr>
          <a:xfrm>
            <a:off x="5850890" y="2346960"/>
            <a:ext cx="3200400" cy="882650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ts val="2075"/>
              </a:lnSpc>
            </a:pP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// m序列输出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en-US" altLang="zh-CN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assign mCode_out = mCode_bit;</a:t>
            </a:r>
            <a:endParaRPr lang="zh-CN" altLang="en-US" sz="1400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ts val="2075"/>
              </a:lnSpc>
            </a:pPr>
            <a:r>
              <a:rPr lang="zh-CN" altLang="en-US" sz="1400" b="1" dirty="0">
                <a:latin typeface="Comic Sans MS" panose="030F0702030302020204" pitchFamily="2" charset="0"/>
                <a:ea typeface="宋体" panose="02010600030101010101" pitchFamily="2" charset="-122"/>
              </a:rPr>
              <a:t>endmodule</a:t>
            </a:r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59" name="文本框 3"/>
          <p:cNvSpPr txBox="1"/>
          <p:nvPr/>
        </p:nvSpPr>
        <p:spPr>
          <a:xfrm>
            <a:off x="5852160" y="3229610"/>
            <a:ext cx="32150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sz="18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应用上述代码即可生成所需要的数字信号。</a:t>
            </a:r>
            <a:endParaRPr lang="zh-CN" altLang="en-US" sz="1800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6260" name="文本框 94212"/>
          <p:cNvSpPr txBox="1"/>
          <p:nvPr/>
        </p:nvSpPr>
        <p:spPr>
          <a:xfrm>
            <a:off x="5843905" y="4100195"/>
            <a:ext cx="307403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b="1" dirty="0">
                <a:latin typeface="Comic Sans MS" panose="030F0702030302020204" pitchFamily="2" charset="0"/>
                <a:ea typeface="宋体" panose="02010600030101010101" pitchFamily="2" charset="-122"/>
              </a:rPr>
              <a:t>要</a:t>
            </a:r>
            <a:r>
              <a:rPr lang="zh-CN" altLang="en-US" sz="1800" b="1" dirty="0">
                <a:latin typeface="Comic Sans MS" panose="030F0702030302020204" pitchFamily="2" charset="0"/>
                <a:ea typeface="宋体" panose="02010600030101010101" pitchFamily="2" charset="-122"/>
              </a:rPr>
              <a:t>求m序列的数据率为10~100kbps、按10kbps步进可调时，可应用分频器，通过切换分频器的分频系数，或者应用DDS实现。</a:t>
            </a:r>
            <a:endParaRPr lang="zh-CN" altLang="en-US" sz="1800" b="1" dirty="0">
              <a:latin typeface="Comic Sans MS" panose="030F0702030302020204" pitchFamily="2" charset="0"/>
              <a:ea typeface="Comic Sans MS" panose="030F0702030302020204" pitchFamily="2" charset="0"/>
            </a:endParaRPr>
          </a:p>
        </p:txBody>
      </p:sp>
      <p:graphicFrame>
        <p:nvGraphicFramePr>
          <p:cNvPr id="93187" name="Object 7"/>
          <p:cNvGraphicFramePr/>
          <p:nvPr/>
        </p:nvGraphicFramePr>
        <p:xfrm>
          <a:off x="6030595" y="953135"/>
          <a:ext cx="3001645" cy="132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" imgW="3433445" imgH="1120775" progId="Visio.Drawing.11">
                  <p:embed/>
                </p:oleObj>
              </mc:Choice>
              <mc:Fallback>
                <p:oleObj name="" r:id="rId1" imgW="3433445" imgH="1120775" progId="Visio.Drawing.11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30595" y="953135"/>
                        <a:ext cx="3001645" cy="13220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893570" y="4549775"/>
            <a:ext cx="346329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600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//</a:t>
            </a:r>
            <a:r>
              <a:rPr lang="zh-CN" altLang="en-US" sz="1600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polynomial = 9'b1_0111_0001;</a:t>
            </a:r>
            <a:endParaRPr lang="zh-CN" altLang="en-US" sz="1600" b="1" dirty="0">
              <a:solidFill>
                <a:srgbClr val="00B050"/>
              </a:solidFill>
              <a:latin typeface="Comic Sans MS" panose="030F0702030302020204" pitchFamily="2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1230" y="589280"/>
            <a:ext cx="2344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f(x)=1+x</a:t>
            </a:r>
            <a:r>
              <a:rPr lang="zh-CN" altLang="en-US" b="1" baseline="30000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+x</a:t>
            </a:r>
            <a:r>
              <a:rPr lang="zh-CN" altLang="en-US" b="1" baseline="30000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3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+x</a:t>
            </a:r>
            <a:r>
              <a:rPr lang="zh-CN" altLang="en-US" b="1" baseline="30000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b="1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+x</a:t>
            </a:r>
            <a:r>
              <a:rPr lang="zh-CN" altLang="en-US" b="1" baseline="30000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8</a:t>
            </a:r>
            <a:endParaRPr lang="zh-CN" altLang="en-US" b="1" baseline="30000" dirty="0">
              <a:solidFill>
                <a:srgbClr val="00B050"/>
              </a:solidFill>
              <a:latin typeface="Comic Sans MS" panose="030F0702030302020204" pitchFamily="2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17,&quot;width&quot;:4203}"/>
</p:tagLst>
</file>

<file path=ppt/tags/tag2.xml><?xml version="1.0" encoding="utf-8"?>
<p:tagLst xmlns:p="http://schemas.openxmlformats.org/presentationml/2006/main">
  <p:tag name="KSO_WM_UNIT_PLACING_PICTURE_USER_VIEWPORT" val="{&quot;height&quot;:3089,&quot;width&quot;:10189}"/>
</p:tagLst>
</file>

<file path=ppt/tags/tag3.xml><?xml version="1.0" encoding="utf-8"?>
<p:tagLst xmlns:p="http://schemas.openxmlformats.org/presentationml/2006/main">
  <p:tag name="KSO_WPP_MARK_KEY" val="81af15d0-1d0b-4fd1-ad06-747dcc2fad0d"/>
  <p:tag name="COMMONDATA" val="eyJoZGlkIjoiYWJjOWFlYWJmOTE2ZmJkZWYwYmM5MGYxMzNlYjI1OTMifQ=="/>
</p:tagLst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40184</Words>
  <Application>WPS 演示</Application>
  <PresentationFormat/>
  <Paragraphs>1471</Paragraphs>
  <Slides>92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73</vt:i4>
      </vt:variant>
      <vt:variant>
        <vt:lpstr>幻灯片标题</vt:lpstr>
      </vt:variant>
      <vt:variant>
        <vt:i4>92</vt:i4>
      </vt:variant>
    </vt:vector>
  </HeadingPairs>
  <TitlesOfParts>
    <vt:vector size="185" baseType="lpstr">
      <vt:lpstr>Arial</vt:lpstr>
      <vt:lpstr>宋体</vt:lpstr>
      <vt:lpstr>Wingdings</vt:lpstr>
      <vt:lpstr>Times New Roman</vt:lpstr>
      <vt:lpstr>Comic Sans MS</vt:lpstr>
      <vt:lpstr>楷体_GB2312</vt:lpstr>
      <vt:lpstr>新宋体</vt:lpstr>
      <vt:lpstr>方正隶书简体</vt:lpstr>
      <vt:lpstr>黑体</vt:lpstr>
      <vt:lpstr>楷体</vt:lpstr>
      <vt:lpstr>微软雅黑</vt:lpstr>
      <vt:lpstr>Arial Unicode MS</vt:lpstr>
      <vt:lpstr>Calibri</vt:lpstr>
      <vt:lpstr>仿宋_GB2312</vt:lpstr>
      <vt:lpstr>仿宋</vt:lpstr>
      <vt:lpstr>隶书</vt:lpstr>
      <vt:lpstr>1_默认设计模板</vt:lpstr>
      <vt:lpstr>2_默认设计模板</vt:lpstr>
      <vt:lpstr>3_默认设计模板</vt:lpstr>
      <vt:lpstr>4_默认设计模板</vt:lpstr>
      <vt:lpstr>Paint.Picture</vt:lpstr>
      <vt:lpstr>Paint.Picture</vt:lpstr>
      <vt:lpstr>Paint.Picture</vt:lpstr>
      <vt:lpstr>PBrush</vt:lpstr>
      <vt:lpstr>PBrush</vt:lpstr>
      <vt:lpstr>PBrush</vt:lpstr>
      <vt:lpstr>PBrush</vt:lpstr>
      <vt:lpstr>PBrush</vt:lpstr>
      <vt:lpstr>Visio.Drawing.11</vt:lpstr>
      <vt:lpstr>Paint.Picture</vt:lpstr>
      <vt:lpstr>Paint.Picture</vt:lpstr>
      <vt:lpstr>Paint.Picture</vt:lpstr>
      <vt:lpstr>Paint.Picture</vt:lpstr>
      <vt:lpstr>Paint.Picture</vt:lpstr>
      <vt:lpstr>Paint.Picture</vt:lpstr>
      <vt:lpstr>PBrush</vt:lpstr>
      <vt:lpstr>Paint.Picture</vt:lpstr>
      <vt:lpstr>PBrush</vt:lpstr>
      <vt:lpstr>Paint.Picture</vt:lpstr>
      <vt:lpstr>PBrush</vt:lpstr>
      <vt:lpstr>PBrush</vt:lpstr>
      <vt:lpstr>PBrush</vt:lpstr>
      <vt:lpstr>Paint.Picture</vt:lpstr>
      <vt:lpstr>Paint.Picture</vt:lpstr>
      <vt:lpstr>Paint.Picture</vt:lpstr>
      <vt:lpstr>Paint.Picture</vt:lpstr>
      <vt:lpstr>Paint.Picture</vt:lpstr>
      <vt:lpstr>Paint.Picture</vt:lpstr>
      <vt:lpstr>PBrush</vt:lpstr>
      <vt:lpstr>Paint.Picture</vt:lpstr>
      <vt:lpstr>PBrush</vt:lpstr>
      <vt:lpstr>Paint.Picture</vt:lpstr>
      <vt:lpstr>Paint.Picture</vt:lpstr>
      <vt:lpstr>Paint.Picture</vt:lpstr>
      <vt:lpstr>Paint.Picture</vt:lpstr>
      <vt:lpstr>Paint.Picture</vt:lpstr>
      <vt:lpstr>PBrush</vt:lpstr>
      <vt:lpstr>Paint.Picture</vt:lpstr>
      <vt:lpstr>Paint.Picture</vt:lpstr>
      <vt:lpstr>Paint.Picture</vt:lpstr>
      <vt:lpstr>Paint.Picture</vt:lpstr>
      <vt:lpstr>PBrush</vt:lpstr>
      <vt:lpstr>Paint.Picture</vt:lpstr>
      <vt:lpstr>Paint.Picture</vt:lpstr>
      <vt:lpstr>PBrush</vt:lpstr>
      <vt:lpstr>PBrush</vt:lpstr>
      <vt:lpstr>Paint.Picture</vt:lpstr>
      <vt:lpstr>Paint.Picture</vt:lpstr>
      <vt:lpstr>PBrush</vt:lpstr>
      <vt:lpstr>PBrush</vt:lpstr>
      <vt:lpstr>Equation.KSEE3</vt:lpstr>
      <vt:lpstr>PBrush</vt:lpstr>
      <vt:lpstr>PBrush</vt:lpstr>
      <vt:lpstr>PBrush</vt:lpstr>
      <vt:lpstr>PBrush</vt:lpstr>
      <vt:lpstr>PBrush</vt:lpstr>
      <vt:lpstr>PBrush</vt:lpstr>
      <vt:lpstr>Paint.Picture</vt:lpstr>
      <vt:lpstr>Visio.Drawing.11</vt:lpstr>
      <vt:lpstr>PBrush</vt:lpstr>
      <vt:lpstr>Paint.Picture</vt:lpstr>
      <vt:lpstr>Paint.Picture</vt:lpstr>
      <vt:lpstr>PBrush</vt:lpstr>
      <vt:lpstr>PBrush</vt:lpstr>
      <vt:lpstr>PBrush</vt:lpstr>
      <vt:lpstr>Visio.Drawing.11</vt:lpstr>
      <vt:lpstr>Paint.Picture</vt:lpstr>
      <vt:lpstr>Visio.Drawing.11</vt:lpstr>
      <vt:lpstr>Paint.Picture</vt:lpstr>
      <vt:lpstr>Visio.Drawing.11</vt:lpstr>
      <vt:lpstr>Visio.Drawing.11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王剑楠</dc:creator>
  <cp:lastModifiedBy>如歌</cp:lastModifiedBy>
  <cp:revision>93</cp:revision>
  <dcterms:created xsi:type="dcterms:W3CDTF">2020-03-02T09:33:00Z</dcterms:created>
  <dcterms:modified xsi:type="dcterms:W3CDTF">2023-01-11T23:53:46Z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EA55CF9EBB284F8B8984662F5A5FAA79</vt:lpwstr>
  </property>
</Properties>
</file>